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98" r:id="rId2"/>
    <p:sldId id="299" r:id="rId3"/>
    <p:sldId id="265" r:id="rId4"/>
    <p:sldId id="269" r:id="rId5"/>
    <p:sldId id="300" r:id="rId6"/>
    <p:sldId id="286" r:id="rId7"/>
    <p:sldId id="289" r:id="rId8"/>
    <p:sldId id="297" r:id="rId9"/>
    <p:sldId id="285" r:id="rId10"/>
    <p:sldId id="291" r:id="rId11"/>
    <p:sldId id="266" r:id="rId12"/>
    <p:sldId id="301" r:id="rId13"/>
    <p:sldId id="267" r:id="rId14"/>
    <p:sldId id="287" r:id="rId15"/>
    <p:sldId id="264" r:id="rId16"/>
    <p:sldId id="290" r:id="rId17"/>
    <p:sldId id="268" r:id="rId18"/>
    <p:sldId id="273" r:id="rId19"/>
    <p:sldId id="292" r:id="rId20"/>
    <p:sldId id="259" r:id="rId21"/>
    <p:sldId id="288" r:id="rId22"/>
    <p:sldId id="294" r:id="rId23"/>
    <p:sldId id="295" r:id="rId24"/>
    <p:sldId id="293" r:id="rId25"/>
    <p:sldId id="296" r:id="rId26"/>
    <p:sldId id="281" r:id="rId27"/>
    <p:sldId id="278" r:id="rId28"/>
    <p:sldId id="282" r:id="rId29"/>
    <p:sldId id="277" r:id="rId30"/>
    <p:sldId id="260" r:id="rId31"/>
    <p:sldId id="263" r:id="rId32"/>
    <p:sldId id="270" r:id="rId33"/>
    <p:sldId id="280" r:id="rId34"/>
    <p:sldId id="279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83855" autoAdjust="0"/>
  </p:normalViewPr>
  <p:slideViewPr>
    <p:cSldViewPr>
      <p:cViewPr varScale="1">
        <p:scale>
          <a:sx n="54" d="100"/>
          <a:sy n="54" d="100"/>
        </p:scale>
        <p:origin x="1635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4BF6F-2264-43B1-988C-1225AEA3B54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8AD9-33F7-4353-AD14-62EAE83FE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B59E0-B128-49E3-8287-CE8BC5E51618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6C36A-B7DD-416A-8AAA-99EB90B6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3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search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ducation.yahoo.com/reference/dictionary/entry/research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200" dirty="0">
                <a:hlinkClick r:id="rId3"/>
              </a:rPr>
              <a:t>http://en.wikipedia.org/wiki/Research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dirty="0">
                <a:hlinkClick r:id="rId4"/>
              </a:rPr>
              <a:t>http://education.yahoo.com/reference/dictionary/entry/research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i="1" dirty="0"/>
              <a:t>45 CFR 46 102(d)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23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&amp; Engineering Indicators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Broad-based, objective information on the U.S. and international S&amp;E enterprise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https://nsf.gov/statistics/2018/nsb20181/assets/nsb20181.pdf</a:t>
            </a:r>
          </a:p>
          <a:p>
            <a:r>
              <a:rPr lang="en-US" dirty="0"/>
              <a:t>Figure 5-1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0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&amp; Engineering Indicators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Broad-based, objective information on the U.S. and international S&amp;E enterprise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https://nsf.gov/statistics/2018/nsb20181/assets/nsb20181.pdf</a:t>
            </a:r>
          </a:p>
          <a:p>
            <a:r>
              <a:rPr lang="en-US" dirty="0"/>
              <a:t>Figure 0-4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0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http://www.nsf.gov/statistics/seind12/pdf/c05.pdf   5-28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4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http://psychweb.psych.duke.edu/department/jers/kealey.pdf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2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&amp; Engineering Indicators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Broad-based, objective information on the U.S. and international S&amp;E enterprise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https://nsf.gov/statistics/2018/nsb20181/assets/nsb20181.pdf</a:t>
            </a:r>
          </a:p>
          <a:p>
            <a:r>
              <a:rPr lang="en-US" dirty="0"/>
              <a:t>Figure 4-11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. </a:t>
            </a:r>
            <a:r>
              <a:rPr lang="en-US" dirty="0" err="1"/>
              <a:t>Frascati</a:t>
            </a:r>
            <a:r>
              <a:rPr lang="en-US" dirty="0"/>
              <a:t> Manual: http://browse.oecdbookshop.org/oecd/pdfs/browseit/9202081E.PDF</a:t>
            </a:r>
          </a:p>
          <a:p>
            <a:r>
              <a:rPr lang="en-US" dirty="0"/>
              <a:t>PROPOSED STANDARD</a:t>
            </a:r>
            <a:r>
              <a:rPr lang="en-US" baseline="0" dirty="0"/>
              <a:t> </a:t>
            </a:r>
            <a:r>
              <a:rPr lang="en-US" dirty="0"/>
              <a:t>PRACTICE FOR SURVEYS ON</a:t>
            </a:r>
            <a:r>
              <a:rPr lang="en-US" baseline="0" dirty="0"/>
              <a:t> </a:t>
            </a:r>
            <a:r>
              <a:rPr lang="en-US" dirty="0"/>
              <a:t>RESEARCH AND EXPERIMENTAL</a:t>
            </a:r>
            <a:r>
              <a:rPr lang="en-US" baseline="0" dirty="0"/>
              <a:t> </a:t>
            </a:r>
            <a:r>
              <a:rPr lang="en-US" dirty="0"/>
              <a:t>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&amp; Engineering Indicators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Broad-based, objective information on the U.S. and international S&amp;E enterprise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https://nsf.gov/statistics/2018/nsb20181/assets/nsb20181.pdf</a:t>
            </a:r>
          </a:p>
          <a:p>
            <a:r>
              <a:rPr lang="en-US" dirty="0"/>
              <a:t>Figure 4-5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0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&amp; Engineering Indicators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Broad-based, objective information on the U.S. and international S&amp;E enterprise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https://nsf.gov/statistics/2018/nsb20181/assets/nsb20181.pdf</a:t>
            </a:r>
          </a:p>
          <a:p>
            <a:r>
              <a:rPr lang="en-US" dirty="0"/>
              <a:t>Figure 0-6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Normalized to US using PPP (Purchasing Power Parity)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http://www.nsf.gov/statistics/seind12/pdf/c04.pdf plot 4-16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&amp; Engineering Indicators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Broad-based, objective information on the U.S. and international S&amp;E enterprise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https://nsf.gov/statistics/2018/nsb20181/assets/nsb20181.pdf</a:t>
            </a:r>
          </a:p>
          <a:p>
            <a:r>
              <a:rPr lang="en-US" dirty="0"/>
              <a:t>Figure 4-1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&amp; Engineering Indicators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Broad-based, objective information on the U.S. and international S&amp;E enterprise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https://nsf.gov/statistics/2018/nsb20181/assets/nsb20181.pdf</a:t>
            </a:r>
          </a:p>
          <a:p>
            <a:r>
              <a:rPr lang="en-US" dirty="0"/>
              <a:t>Figure 4-4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&amp; Engineering Indicators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Broad-based, objective information on the U.S. and international S&amp;E enterprise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https://nsf.gov/statistics/2018/nsb20181/assets/nsb20181.pdf</a:t>
            </a:r>
          </a:p>
          <a:p>
            <a:r>
              <a:rPr lang="en-US" dirty="0"/>
              <a:t>Figure 4-1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http://www.nsf.gov/statistics/seind12/pdf/c05.pdf    Figure 5-4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C36A-B7DD-416A-8AAA-99EB90B657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7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8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4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8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2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3660-CBE2-4B08-A641-05B8C51A367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115F-C188-4560-A01A-8F51670C89E6}" type="slidenum">
              <a:rPr lang="en-US" smtClean="0"/>
              <a:t>‹#›</a:t>
            </a:fld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4699160-D332-4CA3-B4FA-6999305261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43600"/>
            <a:ext cx="9144000" cy="1036410"/>
          </a:xfrm>
          <a:prstGeom prst="rect">
            <a:avLst/>
          </a:prstGeom>
        </p:spPr>
      </p:pic>
      <p:sp>
        <p:nvSpPr>
          <p:cNvPr id="62" name="Round Single Corner Rectangle 28">
            <a:extLst>
              <a:ext uri="{FF2B5EF4-FFF2-40B4-BE49-F238E27FC236}">
                <a16:creationId xmlns:a16="http://schemas.microsoft.com/office/drawing/2014/main" id="{BA6857C1-A435-428F-BDD2-899C64628979}"/>
              </a:ext>
            </a:extLst>
          </p:cNvPr>
          <p:cNvSpPr/>
          <p:nvPr userDrawn="1"/>
        </p:nvSpPr>
        <p:spPr>
          <a:xfrm rot="10800000">
            <a:off x="8382000" y="-1"/>
            <a:ext cx="762000" cy="457200"/>
          </a:xfrm>
          <a:prstGeom prst="round1Rect">
            <a:avLst>
              <a:gd name="adj" fmla="val 50000"/>
            </a:avLst>
          </a:prstGeom>
          <a:solidFill>
            <a:srgbClr val="71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lide Number Placeholder 27">
            <a:extLst>
              <a:ext uri="{FF2B5EF4-FFF2-40B4-BE49-F238E27FC236}">
                <a16:creationId xmlns:a16="http://schemas.microsoft.com/office/drawing/2014/main" id="{BECE338E-705D-493B-A942-F7916B58A97F}"/>
              </a:ext>
            </a:extLst>
          </p:cNvPr>
          <p:cNvSpPr txBox="1">
            <a:spLocks/>
          </p:cNvSpPr>
          <p:nvPr userDrawn="1"/>
        </p:nvSpPr>
        <p:spPr>
          <a:xfrm>
            <a:off x="8382000" y="55292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F92B77-AF20-4164-B6C2-1B30178E304D}" type="slidenum">
              <a:rPr lang="en-US" b="1" smtClean="0">
                <a:solidFill>
                  <a:srgbClr val="E0DDD8"/>
                </a:solidFill>
              </a:rPr>
              <a:pPr/>
              <a:t>‹#›</a:t>
            </a:fld>
            <a:endParaRPr lang="en-US" b="1" dirty="0">
              <a:solidFill>
                <a:srgbClr val="E0DD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Research-Warner-Highsmith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Thomas_Jefferson_Build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7/7b/Research-Warner-Highsmith.jpeg/220px-Research-Warner-Highsmith.jpeg">
            <a:hlinkClick r:id="rId2"/>
            <a:extLst>
              <a:ext uri="{FF2B5EF4-FFF2-40B4-BE49-F238E27FC236}">
                <a16:creationId xmlns:a16="http://schemas.microsoft.com/office/drawing/2014/main" id="{305C2EE3-B0FE-48F8-AD64-CCEDD5C82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5693"/>
            <a:ext cx="2222522" cy="51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5579E0-1199-4981-802E-821C35AE5154}"/>
              </a:ext>
            </a:extLst>
          </p:cNvPr>
          <p:cNvSpPr txBox="1"/>
          <p:nvPr/>
        </p:nvSpPr>
        <p:spPr>
          <a:xfrm>
            <a:off x="533400" y="5334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Research helping the torch of knowledge (1896).  </a:t>
            </a:r>
          </a:p>
          <a:p>
            <a:r>
              <a:rPr lang="en-US" dirty="0">
                <a:effectLst/>
              </a:rPr>
              <a:t>Library of Congress </a:t>
            </a:r>
            <a:r>
              <a:rPr lang="en-US" dirty="0">
                <a:effectLst/>
                <a:hlinkClick r:id="rId4" action="ppaction://hlinkfile" tooltip="Thomas Jefferson Building"/>
              </a:rPr>
              <a:t>Thomas Jefferson Building</a:t>
            </a:r>
            <a:r>
              <a:rPr lang="en-US" dirty="0">
                <a:effectLst/>
              </a:rPr>
              <a:t>, Washington, D.C.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FB7DC7-9DFF-4FF3-97CE-54289601DC05}"/>
              </a:ext>
            </a:extLst>
          </p:cNvPr>
          <p:cNvSpPr txBox="1">
            <a:spLocks/>
          </p:cNvSpPr>
          <p:nvPr/>
        </p:nvSpPr>
        <p:spPr>
          <a:xfrm>
            <a:off x="3200400" y="2130425"/>
            <a:ext cx="52578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Research?</a:t>
            </a:r>
          </a:p>
        </p:txBody>
      </p:sp>
    </p:spTree>
    <p:extLst>
      <p:ext uri="{BB962C8B-B14F-4D97-AF65-F5344CB8AC3E}">
        <p14:creationId xmlns:p14="http://schemas.microsoft.com/office/powerpoint/2010/main" val="329827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EC2253-D877-4B67-A627-6D2ED98F9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2"/>
          <a:stretch/>
        </p:blipFill>
        <p:spPr>
          <a:xfrm>
            <a:off x="609600" y="1252832"/>
            <a:ext cx="7696200" cy="4688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Sponsors Research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217583"/>
            <a:ext cx="50804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Worldwide Research Funding by % GDP</a:t>
            </a:r>
          </a:p>
        </p:txBody>
      </p:sp>
    </p:spTree>
    <p:extLst>
      <p:ext uri="{BB962C8B-B14F-4D97-AF65-F5344CB8AC3E}">
        <p14:creationId xmlns:p14="http://schemas.microsoft.com/office/powerpoint/2010/main" val="173011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Who Sponsors Research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77BEE2-5447-4F8B-B0AB-10F6BAA4C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20"/>
          <a:stretch/>
        </p:blipFill>
        <p:spPr>
          <a:xfrm>
            <a:off x="1447800" y="1066800"/>
            <a:ext cx="6705600" cy="4913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1143000"/>
            <a:ext cx="531748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 Research Funding by Source of Funds</a:t>
            </a:r>
          </a:p>
        </p:txBody>
      </p:sp>
    </p:spTree>
    <p:extLst>
      <p:ext uri="{BB962C8B-B14F-4D97-AF65-F5344CB8AC3E}">
        <p14:creationId xmlns:p14="http://schemas.microsoft.com/office/powerpoint/2010/main" val="325662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34BD-D4C6-4A12-BE66-2C3053C8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Sponsors Research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A37C6-8F15-4F9D-BABF-E3C0E08DA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305800" cy="4184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183C19-8A01-459C-B6EF-2BCAA9435540}"/>
              </a:ext>
            </a:extLst>
          </p:cNvPr>
          <p:cNvSpPr txBox="1"/>
          <p:nvPr/>
        </p:nvSpPr>
        <p:spPr>
          <a:xfrm>
            <a:off x="2133600" y="1217583"/>
            <a:ext cx="561564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 Research Funding % by Source of Funds</a:t>
            </a:r>
          </a:p>
        </p:txBody>
      </p:sp>
    </p:spTree>
    <p:extLst>
      <p:ext uri="{BB962C8B-B14F-4D97-AF65-F5344CB8AC3E}">
        <p14:creationId xmlns:p14="http://schemas.microsoft.com/office/powerpoint/2010/main" val="294079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Sponsors Research 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7" y="1808685"/>
            <a:ext cx="8809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4800600"/>
            <a:ext cx="23262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Ronald Reagan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 1981-1989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4525" y="3027885"/>
            <a:ext cx="3429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Space Race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Sputnik 1 satellite October 1957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2494485"/>
            <a:ext cx="23262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George Bush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President 2001-2009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1206" y="1201254"/>
            <a:ext cx="443262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 Government Research Funding</a:t>
            </a:r>
          </a:p>
        </p:txBody>
      </p:sp>
    </p:spTree>
    <p:extLst>
      <p:ext uri="{BB962C8B-B14F-4D97-AF65-F5344CB8AC3E}">
        <p14:creationId xmlns:p14="http://schemas.microsoft.com/office/powerpoint/2010/main" val="174553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Performs Research 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14500" y="2294517"/>
            <a:ext cx="1295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174228" y="2294517"/>
            <a:ext cx="1295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3208917"/>
            <a:ext cx="838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Money</a:t>
            </a:r>
          </a:p>
          <a:p>
            <a:r>
              <a:rPr lang="en-US" dirty="0"/>
              <a:t>Ideas</a:t>
            </a:r>
          </a:p>
          <a:p>
            <a:r>
              <a:rPr lang="en-US" dirty="0"/>
              <a:t>Needs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4228" y="3192781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Patents</a:t>
            </a:r>
          </a:p>
          <a:p>
            <a:r>
              <a:rPr lang="en-US" dirty="0"/>
              <a:t>New Knowledge</a:t>
            </a:r>
          </a:p>
          <a:p>
            <a:r>
              <a:rPr lang="en-US" dirty="0"/>
              <a:t>Products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3202" y="3555928"/>
            <a:ext cx="18453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Companies</a:t>
            </a:r>
          </a:p>
          <a:p>
            <a:r>
              <a:rPr lang="en-US" dirty="0"/>
              <a:t>Universities</a:t>
            </a:r>
          </a:p>
          <a:p>
            <a:r>
              <a:rPr lang="en-US" dirty="0"/>
              <a:t>Government Labs</a:t>
            </a:r>
          </a:p>
          <a:p>
            <a:r>
              <a:rPr lang="en-US" dirty="0"/>
              <a:t>Private Labs</a:t>
            </a:r>
          </a:p>
          <a:p>
            <a:r>
              <a:rPr lang="en-US" dirty="0"/>
              <a:t>Individuals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2950488" y="5014375"/>
            <a:ext cx="3733800" cy="7572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Who Performs Research ?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268718" y="1358759"/>
            <a:ext cx="2426190" cy="757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Who Sponsors Research ?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6210087" y="1394617"/>
            <a:ext cx="2786113" cy="757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What Does Research Produce?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02EBD17-FC41-4491-A163-38F83EFE1C76}"/>
              </a:ext>
            </a:extLst>
          </p:cNvPr>
          <p:cNvSpPr/>
          <p:nvPr/>
        </p:nvSpPr>
        <p:spPr>
          <a:xfrm>
            <a:off x="3350741" y="1265817"/>
            <a:ext cx="2426190" cy="2246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56745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Performs Research?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DEFFF-99CA-484D-8B1F-EACBD119D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2" b="1"/>
          <a:stretch/>
        </p:blipFill>
        <p:spPr>
          <a:xfrm>
            <a:off x="1295400" y="1219200"/>
            <a:ext cx="6553200" cy="4808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0D0676-257E-4A19-9967-CD07DB0451C9}"/>
              </a:ext>
            </a:extLst>
          </p:cNvPr>
          <p:cNvSpPr txBox="1"/>
          <p:nvPr/>
        </p:nvSpPr>
        <p:spPr>
          <a:xfrm>
            <a:off x="2862237" y="1143000"/>
            <a:ext cx="341952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R&amp;D by Performing Sector</a:t>
            </a:r>
          </a:p>
        </p:txBody>
      </p:sp>
    </p:spTree>
    <p:extLst>
      <p:ext uri="{BB962C8B-B14F-4D97-AF65-F5344CB8AC3E}">
        <p14:creationId xmlns:p14="http://schemas.microsoft.com/office/powerpoint/2010/main" val="237591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Performs Research?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27943"/>
            <a:ext cx="6248400" cy="4488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0857" y="5334000"/>
            <a:ext cx="755335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905000" y="3886200"/>
            <a:ext cx="914400" cy="5311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0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Performs Research?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295400"/>
            <a:ext cx="41243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7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ECE1E6-CBCC-416A-8EBB-4EAD948B3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00114"/>
            <a:ext cx="8702226" cy="4757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Performs Research?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2743" y="1200114"/>
            <a:ext cx="373371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University Research Funding</a:t>
            </a:r>
          </a:p>
        </p:txBody>
      </p:sp>
    </p:spTree>
    <p:extLst>
      <p:ext uri="{BB962C8B-B14F-4D97-AF65-F5344CB8AC3E}">
        <p14:creationId xmlns:p14="http://schemas.microsoft.com/office/powerpoint/2010/main" val="341365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Performs Research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96555"/>
            <a:ext cx="4175202" cy="48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D149-2BD2-4098-9C96-4115A90A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EAD8-D141-4C9B-9918-9C273305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93" y="1270446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search for knowledge or any systematic investigation to establish facts </a:t>
            </a:r>
            <a:r>
              <a:rPr lang="en-US" baseline="30000" dirty="0"/>
              <a:t>[1]</a:t>
            </a:r>
          </a:p>
          <a:p>
            <a:pPr>
              <a:spcBef>
                <a:spcPts val="0"/>
              </a:spcBef>
            </a:pPr>
            <a:r>
              <a:rPr lang="en-US" dirty="0"/>
              <a:t>Scholarly or scientific investigation or inquiry</a:t>
            </a:r>
            <a:r>
              <a:rPr lang="en-US" baseline="30000" dirty="0"/>
              <a:t> [2]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Research</a:t>
            </a:r>
            <a:r>
              <a:rPr lang="en-US" dirty="0"/>
              <a:t> means a systematic investigation, including research development, testing and evaluation, designed to develop or contribute to generalizable knowledge.</a:t>
            </a:r>
            <a:r>
              <a:rPr lang="en-US" baseline="30000" dirty="0"/>
              <a:t>[3]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8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Performs Research?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2FB9A-0382-4475-B3F0-172E1C0D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93"/>
          <a:stretch/>
        </p:blipFill>
        <p:spPr>
          <a:xfrm>
            <a:off x="247203" y="1123890"/>
            <a:ext cx="8649594" cy="4525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443" y="1123890"/>
            <a:ext cx="30780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 of Researchers</a:t>
            </a:r>
          </a:p>
        </p:txBody>
      </p:sp>
    </p:spTree>
    <p:extLst>
      <p:ext uri="{BB962C8B-B14F-4D97-AF65-F5344CB8AC3E}">
        <p14:creationId xmlns:p14="http://schemas.microsoft.com/office/powerpoint/2010/main" val="82940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Research Produce 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14500" y="2294517"/>
            <a:ext cx="1295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174228" y="2294517"/>
            <a:ext cx="1295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3208917"/>
            <a:ext cx="838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Money</a:t>
            </a:r>
          </a:p>
          <a:p>
            <a:r>
              <a:rPr lang="en-US" dirty="0"/>
              <a:t>Ideas</a:t>
            </a:r>
          </a:p>
          <a:p>
            <a:r>
              <a:rPr lang="en-US" dirty="0"/>
              <a:t>Needs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4228" y="3192781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Patents</a:t>
            </a:r>
          </a:p>
          <a:p>
            <a:r>
              <a:rPr lang="en-US" dirty="0"/>
              <a:t>New Knowledge</a:t>
            </a:r>
          </a:p>
          <a:p>
            <a:r>
              <a:rPr lang="en-US" dirty="0"/>
              <a:t>Products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3975" y="3668918"/>
            <a:ext cx="18453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Companies</a:t>
            </a:r>
          </a:p>
          <a:p>
            <a:r>
              <a:rPr lang="en-US" dirty="0"/>
              <a:t>Universities</a:t>
            </a:r>
          </a:p>
          <a:p>
            <a:r>
              <a:rPr lang="en-US" dirty="0"/>
              <a:t>Government Labs</a:t>
            </a:r>
          </a:p>
          <a:p>
            <a:r>
              <a:rPr lang="en-US" dirty="0"/>
              <a:t>Private Labs</a:t>
            </a:r>
          </a:p>
          <a:p>
            <a:r>
              <a:rPr lang="en-US" dirty="0"/>
              <a:t>Individuals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2921261" y="5127365"/>
            <a:ext cx="3733800" cy="757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Who Performs Research ?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268718" y="1358759"/>
            <a:ext cx="2426190" cy="757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Who Sponsors Research ?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6210087" y="1394617"/>
            <a:ext cx="2786113" cy="7572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What Does Research Produce?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0A425C98-5DBF-40AC-9383-2E3894C6B8CB}"/>
              </a:ext>
            </a:extLst>
          </p:cNvPr>
          <p:cNvSpPr/>
          <p:nvPr/>
        </p:nvSpPr>
        <p:spPr>
          <a:xfrm>
            <a:off x="3350741" y="1265817"/>
            <a:ext cx="2426190" cy="2246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289199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Research Produce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4" y="1752600"/>
            <a:ext cx="8773659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1981200"/>
            <a:ext cx="111120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</a:p>
        </p:txBody>
      </p:sp>
    </p:spTree>
    <p:extLst>
      <p:ext uri="{BB962C8B-B14F-4D97-AF65-F5344CB8AC3E}">
        <p14:creationId xmlns:p14="http://schemas.microsoft.com/office/powerpoint/2010/main" val="69363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Research Produce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1295400"/>
            <a:ext cx="111120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45789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6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Research Produce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880" y="1099248"/>
            <a:ext cx="5014239" cy="4659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6223" y="1676400"/>
            <a:ext cx="21515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Knowledge</a:t>
            </a:r>
          </a:p>
        </p:txBody>
      </p:sp>
    </p:spTree>
    <p:extLst>
      <p:ext uri="{BB962C8B-B14F-4D97-AF65-F5344CB8AC3E}">
        <p14:creationId xmlns:p14="http://schemas.microsoft.com/office/powerpoint/2010/main" val="2908414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Government Sponsor Research 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9618" y="1703546"/>
            <a:ext cx="2821428" cy="297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42454" y="2541746"/>
            <a:ext cx="1295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18" y="2819400"/>
            <a:ext cx="1734982" cy="2237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16" y="3379946"/>
            <a:ext cx="1560437" cy="2012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334" y="738346"/>
            <a:ext cx="3021113" cy="193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97129" y="2697814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US to improve the 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9018" y="5226099"/>
            <a:ext cx="170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Britain to improve Britain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2316" y="5480381"/>
            <a:ext cx="206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Germany to improve Germany</a:t>
            </a:r>
          </a:p>
        </p:txBody>
      </p:sp>
    </p:spTree>
    <p:extLst>
      <p:ext uri="{BB962C8B-B14F-4D97-AF65-F5344CB8AC3E}">
        <p14:creationId xmlns:p14="http://schemas.microsoft.com/office/powerpoint/2010/main" val="1457047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Government Sponsor Research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Economic Laws of Scientific Research by Terence </a:t>
            </a:r>
            <a:r>
              <a:rPr lang="en-US" dirty="0" err="1"/>
              <a:t>Kealey</a:t>
            </a:r>
            <a:r>
              <a:rPr lang="en-US" dirty="0"/>
              <a:t> published in1997</a:t>
            </a:r>
          </a:p>
          <a:p>
            <a:r>
              <a:rPr lang="en-US" dirty="0"/>
              <a:t>Free market approach rather than that of state funding has proved by far the most successful in stimulating science and innovation.</a:t>
            </a:r>
          </a:p>
        </p:txBody>
      </p:sp>
    </p:spTree>
    <p:extLst>
      <p:ext uri="{BB962C8B-B14F-4D97-AF65-F5344CB8AC3E}">
        <p14:creationId xmlns:p14="http://schemas.microsoft.com/office/powerpoint/2010/main" val="394669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Government Sponsor Research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/>
              <a:t>In the nineteenth century, British science received almost no government support </a:t>
            </a:r>
          </a:p>
          <a:p>
            <a:pPr marL="742950" lvl="2" indent="-342900"/>
            <a:r>
              <a:rPr lang="en-US" dirty="0"/>
              <a:t>Britain grew into the richest and most industrialized country in the world, </a:t>
            </a:r>
          </a:p>
          <a:p>
            <a:pPr marL="742950" lvl="2" indent="-342900"/>
            <a:r>
              <a:rPr lang="en-US" dirty="0"/>
              <a:t>Produced scientists such as Davy, Kelvin, Maxwell, Lyell and Darwin. </a:t>
            </a:r>
          </a:p>
          <a:p>
            <a:pPr marL="742950" lvl="2" indent="-342900"/>
            <a:r>
              <a:rPr lang="en-US" dirty="0"/>
              <a:t>At the same time, France and Germany, whose governments did fund science expansively, trailed behind.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21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Government Sponsor Research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/>
              <a:t>Comparing the Roman Empire with the “dark ages” that followed its dissolution, </a:t>
            </a:r>
          </a:p>
          <a:p>
            <a:pPr marL="742950" lvl="2" indent="-342900"/>
            <a:r>
              <a:rPr lang="en-US" dirty="0"/>
              <a:t>When commerce was under state control under the Romans technical innovation stagnated. </a:t>
            </a:r>
          </a:p>
          <a:p>
            <a:pPr marL="742950" lvl="2" indent="-342900"/>
            <a:r>
              <a:rPr lang="en-US" dirty="0"/>
              <a:t>During the dark ages, when government was weak, all the great inventions that set the stage for the industrial revolution occurred: the saddle, the stirrup, the horseshoe, the horse collar, the tandem harness, the water mill, the crank and several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59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Government Sponsor Research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Review of institutions that produce the largest numbers of cited papers in biology, of the top seven </a:t>
            </a:r>
          </a:p>
          <a:p>
            <a:pPr lvl="1"/>
            <a:r>
              <a:rPr lang="en-US" dirty="0"/>
              <a:t>Two were private companies</a:t>
            </a:r>
          </a:p>
          <a:p>
            <a:pPr lvl="1"/>
            <a:r>
              <a:rPr lang="en-US" dirty="0"/>
              <a:t>One was a charity</a:t>
            </a:r>
          </a:p>
          <a:p>
            <a:pPr lvl="1"/>
            <a:r>
              <a:rPr lang="en-US" dirty="0"/>
              <a:t>Three were private institutions (though these now receive government grants)</a:t>
            </a:r>
          </a:p>
          <a:p>
            <a:pPr lvl="1"/>
            <a:r>
              <a:rPr lang="en-US" dirty="0"/>
              <a:t>Only one was a wholly government-founded, government-funded laboratory, the </a:t>
            </a:r>
            <a:r>
              <a:rPr lang="en-US" dirty="0" err="1"/>
              <a:t>Institut</a:t>
            </a:r>
            <a:r>
              <a:rPr lang="en-US" dirty="0"/>
              <a:t> de </a:t>
            </a:r>
            <a:r>
              <a:rPr lang="en-US" dirty="0" err="1"/>
              <a:t>Chimie</a:t>
            </a:r>
            <a:r>
              <a:rPr lang="en-US" dirty="0"/>
              <a:t> </a:t>
            </a:r>
            <a:r>
              <a:rPr lang="en-US" dirty="0" err="1"/>
              <a:t>Biologique</a:t>
            </a:r>
            <a:r>
              <a:rPr lang="en-US" dirty="0"/>
              <a:t> in Strasbourg</a:t>
            </a:r>
          </a:p>
        </p:txBody>
      </p:sp>
    </p:spTree>
    <p:extLst>
      <p:ext uri="{BB962C8B-B14F-4D97-AF65-F5344CB8AC3E}">
        <p14:creationId xmlns:p14="http://schemas.microsoft.com/office/powerpoint/2010/main" val="115569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 Research</a:t>
            </a:r>
          </a:p>
          <a:p>
            <a:pPr lvl="1"/>
            <a:r>
              <a:rPr lang="en-US" sz="2200" b="1" dirty="0"/>
              <a:t>Acquire new knowledge </a:t>
            </a:r>
            <a:r>
              <a:rPr lang="en-US" sz="2200" dirty="0"/>
              <a:t>of the underlying foundation of phenomena and observable facts </a:t>
            </a:r>
          </a:p>
          <a:p>
            <a:pPr lvl="1"/>
            <a:r>
              <a:rPr lang="en-US" sz="2200" dirty="0"/>
              <a:t>Not directed to particular application or use</a:t>
            </a:r>
          </a:p>
          <a:p>
            <a:r>
              <a:rPr lang="en-US" dirty="0"/>
              <a:t>Applied Research </a:t>
            </a:r>
          </a:p>
          <a:p>
            <a:pPr lvl="1"/>
            <a:r>
              <a:rPr lang="en-US" sz="2200" dirty="0"/>
              <a:t>Original investigation to acquire new knowledge</a:t>
            </a:r>
          </a:p>
          <a:p>
            <a:pPr lvl="1"/>
            <a:r>
              <a:rPr lang="en-US" sz="2200" dirty="0"/>
              <a:t>Directed primarily towards a </a:t>
            </a:r>
            <a:r>
              <a:rPr lang="en-US" sz="2200" b="1" dirty="0"/>
              <a:t>specific practical aim</a:t>
            </a:r>
          </a:p>
          <a:p>
            <a:r>
              <a:rPr lang="en-US" dirty="0"/>
              <a:t>Experimental Development </a:t>
            </a:r>
          </a:p>
          <a:p>
            <a:pPr lvl="1"/>
            <a:r>
              <a:rPr lang="en-US" sz="2200" dirty="0"/>
              <a:t>Systematic work, drawing on existing knowledge gained from research and/or practical experience, which is </a:t>
            </a:r>
          </a:p>
          <a:p>
            <a:pPr lvl="1"/>
            <a:r>
              <a:rPr lang="en-US" sz="2200" dirty="0"/>
              <a:t>Directed to </a:t>
            </a:r>
            <a:r>
              <a:rPr lang="en-US" sz="2200" b="1" dirty="0"/>
              <a:t>producing new materials, products or devices</a:t>
            </a:r>
            <a:r>
              <a:rPr lang="en-US" sz="2200" dirty="0"/>
              <a:t>, to installing new processes, systems and services, or to improving substantially those already produced or installed.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1280" y="5757446"/>
            <a:ext cx="7592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1. </a:t>
            </a:r>
            <a:r>
              <a:rPr lang="en-US" sz="1600" dirty="0" err="1"/>
              <a:t>Frascati</a:t>
            </a:r>
            <a:r>
              <a:rPr lang="en-US" sz="1600" dirty="0"/>
              <a:t> Manual: http://browse.oecdbookshop.org/oecd/pdfs/browseit/9202081E.PDF</a:t>
            </a:r>
          </a:p>
        </p:txBody>
      </p:sp>
    </p:spTree>
    <p:extLst>
      <p:ext uri="{BB962C8B-B14F-4D97-AF65-F5344CB8AC3E}">
        <p14:creationId xmlns:p14="http://schemas.microsoft.com/office/powerpoint/2010/main" val="2916613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Government Sponsor Research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Hasn't government funding of science produced all kinds of advancements in technology? What about the internet? the various benefits of NASA and the Defense Department? </a:t>
            </a:r>
          </a:p>
          <a:p>
            <a:r>
              <a:rPr lang="en-US" dirty="0"/>
              <a:t>Response: All of these benefits have been produced through very inefficient means. Private sector firms somehow manage to generate scientific discoveries at a far greater rate than the governments of the world despite having much less money.</a:t>
            </a:r>
          </a:p>
        </p:txBody>
      </p:sp>
    </p:spTree>
    <p:extLst>
      <p:ext uri="{BB962C8B-B14F-4D97-AF65-F5344CB8AC3E}">
        <p14:creationId xmlns:p14="http://schemas.microsoft.com/office/powerpoint/2010/main" val="126953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Government Sponsor Research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Myth: basic science is essential for technological advance (it is sometimes essential [electromagnetism]</a:t>
            </a:r>
          </a:p>
          <a:p>
            <a:pPr lvl="1"/>
            <a:r>
              <a:rPr lang="en-US" dirty="0"/>
              <a:t>science learns from technology [thermodynamics and steam engines]); that</a:t>
            </a:r>
          </a:p>
          <a:p>
            <a:pPr lvl="1"/>
            <a:r>
              <a:rPr lang="en-US" dirty="0"/>
              <a:t>science is essential for economic growth (technology is, science isn’t);</a:t>
            </a:r>
          </a:p>
          <a:p>
            <a:pPr lvl="1"/>
            <a:r>
              <a:rPr lang="en-US" dirty="0"/>
              <a:t> and most striking of all, that government supports more science than the private sector would if left to itself. </a:t>
            </a:r>
          </a:p>
          <a:p>
            <a:r>
              <a:rPr lang="en-US" dirty="0"/>
              <a:t>By comparing different countries, he shows that the larger the fraction of civil science supported by government the smaller the fraction of GDP devoted to science</a:t>
            </a:r>
            <a:r>
              <a:rPr lang="en-US" sz="800" dirty="0"/>
              <a:t>4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dollar of public investment in science seems to displace more than a dollar of private investment.</a:t>
            </a:r>
          </a:p>
        </p:txBody>
      </p:sp>
    </p:spTree>
    <p:extLst>
      <p:ext uri="{BB962C8B-B14F-4D97-AF65-F5344CB8AC3E}">
        <p14:creationId xmlns:p14="http://schemas.microsoft.com/office/powerpoint/2010/main" val="2851416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Sponsors Research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1206" y="1201254"/>
            <a:ext cx="443262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 Government Research Funding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6A9EA-6894-47B7-96FA-EF9D323C6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7467600" cy="4702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2118" y="1962090"/>
            <a:ext cx="755335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45272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Government Sponsor Research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Companies are motivated to do basic research</a:t>
            </a:r>
          </a:p>
          <a:p>
            <a:pPr lvl="1"/>
            <a:r>
              <a:rPr lang="en-US" dirty="0"/>
              <a:t>Only highly skilled research scientists can capture other people's science. </a:t>
            </a:r>
          </a:p>
          <a:p>
            <a:pPr lvl="1"/>
            <a:r>
              <a:rPr lang="en-US" dirty="0"/>
              <a:t>The best scientists are those who are actually doing research,.</a:t>
            </a:r>
          </a:p>
          <a:p>
            <a:pPr lvl="1"/>
            <a:r>
              <a:rPr lang="en-US" dirty="0"/>
              <a:t>To retain their services, companies have to fund them with considerable generosity and considerable freedom.</a:t>
            </a:r>
          </a:p>
          <a:p>
            <a:pPr lvl="1"/>
            <a:r>
              <a:rPr lang="en-US" dirty="0"/>
              <a:t>Thus we see that "capture" is the solution to, not the problem of, the industrial exploitation of pure research. </a:t>
            </a:r>
          </a:p>
        </p:txBody>
      </p:sp>
    </p:spTree>
    <p:extLst>
      <p:ext uri="{BB962C8B-B14F-4D97-AF65-F5344CB8AC3E}">
        <p14:creationId xmlns:p14="http://schemas.microsoft.com/office/powerpoint/2010/main" val="251797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Government Sponsor Research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of the benefits of a company's basic science are indeed "captured" by competitors. 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10 largest Japanese pharmaceutical companies, $13 billion revenue </a:t>
            </a:r>
          </a:p>
          <a:p>
            <a:pPr lvl="1"/>
            <a:r>
              <a:rPr lang="en-US" dirty="0"/>
              <a:t>Each company had an annual return of 19% on its own investment in research</a:t>
            </a:r>
          </a:p>
          <a:p>
            <a:pPr lvl="1"/>
            <a:r>
              <a:rPr lang="en-US" dirty="0"/>
              <a:t>Each company obtained the equivalent of a 33% annual return on the R&amp;D done by the other nine companies.  Each company was, therefore, apparently free riding on the other nine.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17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engaged in the research enterprise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362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91" y="1295400"/>
            <a:ext cx="6197417" cy="46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5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7E0F-9003-46B6-BAFD-584DCCD1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43E1E-9399-44B4-9DFB-12EC67B4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55958"/>
            <a:ext cx="7943088" cy="47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as a Process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50741" y="1265817"/>
            <a:ext cx="2426190" cy="2246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14500" y="2294517"/>
            <a:ext cx="1295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174228" y="2294517"/>
            <a:ext cx="1295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3208917"/>
            <a:ext cx="838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Money</a:t>
            </a:r>
          </a:p>
          <a:p>
            <a:r>
              <a:rPr lang="en-US" dirty="0"/>
              <a:t>Ideas</a:t>
            </a:r>
          </a:p>
          <a:p>
            <a:r>
              <a:rPr lang="en-US" dirty="0"/>
              <a:t>Needs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4228" y="3192781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Patents</a:t>
            </a:r>
          </a:p>
          <a:p>
            <a:r>
              <a:rPr lang="en-US" dirty="0"/>
              <a:t>New Knowledge</a:t>
            </a:r>
          </a:p>
          <a:p>
            <a:r>
              <a:rPr lang="en-US" dirty="0"/>
              <a:t>Products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1497" y="3596014"/>
            <a:ext cx="18453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Companies</a:t>
            </a:r>
          </a:p>
          <a:p>
            <a:r>
              <a:rPr lang="en-US" dirty="0"/>
              <a:t>Universities</a:t>
            </a:r>
          </a:p>
          <a:p>
            <a:r>
              <a:rPr lang="en-US" dirty="0"/>
              <a:t>Government Labs</a:t>
            </a:r>
          </a:p>
          <a:p>
            <a:r>
              <a:rPr lang="en-US" dirty="0"/>
              <a:t>Private Labs</a:t>
            </a:r>
          </a:p>
          <a:p>
            <a:r>
              <a:rPr lang="en-US" dirty="0"/>
              <a:t>Individuals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2895600" y="5157038"/>
            <a:ext cx="3733800" cy="757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Who Performs Research ?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268718" y="1358759"/>
            <a:ext cx="2426190" cy="757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Who Sponsors Research ?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6210087" y="1394617"/>
            <a:ext cx="2786113" cy="757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What Does Research Produce?</a:t>
            </a:r>
          </a:p>
        </p:txBody>
      </p:sp>
    </p:spTree>
    <p:extLst>
      <p:ext uri="{BB962C8B-B14F-4D97-AF65-F5344CB8AC3E}">
        <p14:creationId xmlns:p14="http://schemas.microsoft.com/office/powerpoint/2010/main" val="5133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Sponsors Research ?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268718" y="1358759"/>
            <a:ext cx="2426190" cy="7572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Who Sponsors Research 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14500" y="1394617"/>
            <a:ext cx="7281700" cy="4501149"/>
            <a:chOff x="1714500" y="1394617"/>
            <a:chExt cx="7281700" cy="4501149"/>
          </a:xfrm>
        </p:grpSpPr>
        <p:sp>
          <p:nvSpPr>
            <p:cNvPr id="6" name="Right Arrow 5"/>
            <p:cNvSpPr/>
            <p:nvPr/>
          </p:nvSpPr>
          <p:spPr>
            <a:xfrm>
              <a:off x="1714500" y="2294517"/>
              <a:ext cx="1295400" cy="9144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Inputs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6174228" y="2294517"/>
              <a:ext cx="1295400" cy="9144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Outputs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4500" y="3208917"/>
              <a:ext cx="8386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Money</a:t>
              </a:r>
            </a:p>
            <a:p>
              <a:r>
                <a:rPr lang="en-US" dirty="0"/>
                <a:t>Ideas</a:t>
              </a:r>
            </a:p>
            <a:p>
              <a:r>
                <a:rPr lang="en-US" dirty="0"/>
                <a:t>Needs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4228" y="3192781"/>
              <a:ext cx="17427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Patents</a:t>
              </a:r>
            </a:p>
            <a:p>
              <a:r>
                <a:rPr lang="en-US" dirty="0"/>
                <a:t>New Knowledge</a:t>
              </a:r>
            </a:p>
            <a:p>
              <a:r>
                <a:rPr lang="en-US" dirty="0"/>
                <a:t>Products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3603461"/>
              <a:ext cx="184537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Companies</a:t>
              </a:r>
            </a:p>
            <a:p>
              <a:r>
                <a:rPr lang="en-US" dirty="0"/>
                <a:t>Universities</a:t>
              </a:r>
            </a:p>
            <a:p>
              <a:r>
                <a:rPr lang="en-US" dirty="0"/>
                <a:t>Government Labs</a:t>
              </a:r>
            </a:p>
            <a:p>
              <a:r>
                <a:rPr lang="en-US" dirty="0"/>
                <a:t>Private Labs</a:t>
              </a:r>
            </a:p>
            <a:p>
              <a:r>
                <a:rPr lang="en-US" dirty="0"/>
                <a:t>Individuals</a:t>
              </a:r>
            </a:p>
          </p:txBody>
        </p:sp>
        <p:sp>
          <p:nvSpPr>
            <p:cNvPr id="12" name="Title 3"/>
            <p:cNvSpPr txBox="1">
              <a:spLocks/>
            </p:cNvSpPr>
            <p:nvPr/>
          </p:nvSpPr>
          <p:spPr bwMode="auto">
            <a:xfrm>
              <a:off x="2895600" y="5138529"/>
              <a:ext cx="3733800" cy="7572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/>
                <a:t>Who Performs Research ?</a:t>
              </a:r>
            </a:p>
          </p:txBody>
        </p:sp>
        <p:sp>
          <p:nvSpPr>
            <p:cNvPr id="14" name="Title 3"/>
            <p:cNvSpPr txBox="1">
              <a:spLocks/>
            </p:cNvSpPr>
            <p:nvPr/>
          </p:nvSpPr>
          <p:spPr bwMode="auto">
            <a:xfrm>
              <a:off x="6210087" y="1394617"/>
              <a:ext cx="2786113" cy="7572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/>
                <a:t>What Does Research Produce?</a:t>
              </a:r>
            </a:p>
          </p:txBody>
        </p:sp>
      </p:grp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1C2295FC-0DE9-4275-8FA6-4B6125B545BE}"/>
              </a:ext>
            </a:extLst>
          </p:cNvPr>
          <p:cNvSpPr/>
          <p:nvPr/>
        </p:nvSpPr>
        <p:spPr>
          <a:xfrm>
            <a:off x="3350741" y="1265817"/>
            <a:ext cx="2426190" cy="2246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86306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Research Funded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Governments - basic research is presumed to be a "public good" whose benefits are shared by all.</a:t>
            </a:r>
          </a:p>
          <a:p>
            <a:r>
              <a:rPr lang="en-US" dirty="0"/>
              <a:t>Governments – companies won’t fund basic research because it would be shared with competitors</a:t>
            </a:r>
          </a:p>
          <a:p>
            <a:r>
              <a:rPr lang="en-US" dirty="0"/>
              <a:t>Companies – gain competitive edge</a:t>
            </a:r>
          </a:p>
          <a:p>
            <a:r>
              <a:rPr lang="en-US" dirty="0"/>
              <a:t>Companies – develop new products</a:t>
            </a:r>
          </a:p>
          <a:p>
            <a:r>
              <a:rPr lang="en-US" dirty="0"/>
              <a:t>Individuals – intellectual curiosity</a:t>
            </a:r>
          </a:p>
          <a:p>
            <a:r>
              <a:rPr lang="en-US" dirty="0"/>
              <a:t>Foundations – solve specific problem/disease</a:t>
            </a:r>
          </a:p>
          <a:p>
            <a:r>
              <a:rPr lang="en-US" dirty="0"/>
              <a:t>Governments - science is so expensive that private funding is insufficient. </a:t>
            </a:r>
          </a:p>
          <a:p>
            <a:r>
              <a:rPr lang="en-US" dirty="0"/>
              <a:t>Governments - training</a:t>
            </a:r>
          </a:p>
        </p:txBody>
      </p:sp>
    </p:spTree>
    <p:extLst>
      <p:ext uri="{BB962C8B-B14F-4D97-AF65-F5344CB8AC3E}">
        <p14:creationId xmlns:p14="http://schemas.microsoft.com/office/powerpoint/2010/main" val="4948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Sponsors Research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AFD51-A699-43A4-B408-026A6F6F2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56"/>
          <a:stretch/>
        </p:blipFill>
        <p:spPr>
          <a:xfrm>
            <a:off x="152756" y="1417460"/>
            <a:ext cx="8838844" cy="4419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D7ECC4-610D-402D-8D5C-25B4A62FF619}"/>
              </a:ext>
            </a:extLst>
          </p:cNvPr>
          <p:cNvSpPr txBox="1"/>
          <p:nvPr/>
        </p:nvSpPr>
        <p:spPr>
          <a:xfrm>
            <a:off x="1632637" y="1295400"/>
            <a:ext cx="576683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Worldwide Research Funding by PPP Amount</a:t>
            </a:r>
          </a:p>
        </p:txBody>
      </p:sp>
    </p:spTree>
    <p:extLst>
      <p:ext uri="{BB962C8B-B14F-4D97-AF65-F5344CB8AC3E}">
        <p14:creationId xmlns:p14="http://schemas.microsoft.com/office/powerpoint/2010/main" val="3318419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1685A"/>
      </a:dk2>
      <a:lt2>
        <a:srgbClr val="FF7B21"/>
      </a:lt2>
      <a:accent1>
        <a:srgbClr val="3F0C76"/>
      </a:accent1>
      <a:accent2>
        <a:srgbClr val="71685A"/>
      </a:accent2>
      <a:accent3>
        <a:srgbClr val="FF7B21"/>
      </a:accent3>
      <a:accent4>
        <a:srgbClr val="5B9DFF"/>
      </a:accent4>
      <a:accent5>
        <a:srgbClr val="C5C0B7"/>
      </a:accent5>
      <a:accent6>
        <a:srgbClr val="3F0C76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1641</Words>
  <Application>Microsoft Office PowerPoint</Application>
  <PresentationFormat>On-screen Show (4:3)</PresentationFormat>
  <Paragraphs>242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Defining Research</vt:lpstr>
      <vt:lpstr>Types of Research</vt:lpstr>
      <vt:lpstr>Types of Research</vt:lpstr>
      <vt:lpstr>Scope of Research</vt:lpstr>
      <vt:lpstr>Research as a Process</vt:lpstr>
      <vt:lpstr>Who Sponsors Research ?</vt:lpstr>
      <vt:lpstr>Why is Research Funded ?</vt:lpstr>
      <vt:lpstr>Who Sponsors Research ?</vt:lpstr>
      <vt:lpstr>Who Sponsors Research ?</vt:lpstr>
      <vt:lpstr>Who Sponsors Research ?</vt:lpstr>
      <vt:lpstr>Who Sponsors Research ?</vt:lpstr>
      <vt:lpstr>Who Sponsors Research ?</vt:lpstr>
      <vt:lpstr>Who Performs Research ?</vt:lpstr>
      <vt:lpstr>Who Performs Research?</vt:lpstr>
      <vt:lpstr>Who Performs Research?</vt:lpstr>
      <vt:lpstr>Who Performs Research?</vt:lpstr>
      <vt:lpstr>Who Performs Research?</vt:lpstr>
      <vt:lpstr>Who Performs Research ?</vt:lpstr>
      <vt:lpstr>Who Performs Research?</vt:lpstr>
      <vt:lpstr>What Does Research Produce ?</vt:lpstr>
      <vt:lpstr>What Does Research Produce ?</vt:lpstr>
      <vt:lpstr>What Does Research Produce ?</vt:lpstr>
      <vt:lpstr>What Does Research Produce ?</vt:lpstr>
      <vt:lpstr>Should Government Sponsor Research ?</vt:lpstr>
      <vt:lpstr>Should Government Sponsor Research ?</vt:lpstr>
      <vt:lpstr>Should Government Sponsor Research ?</vt:lpstr>
      <vt:lpstr>Should Government Sponsor Research ?</vt:lpstr>
      <vt:lpstr>Should Government Sponsor Research ?</vt:lpstr>
      <vt:lpstr>Should Government Sponsor Research ?</vt:lpstr>
      <vt:lpstr>Should Government Sponsor Research ?</vt:lpstr>
      <vt:lpstr>Who Sponsors Research ?</vt:lpstr>
      <vt:lpstr>Should Government Sponsor Research ?</vt:lpstr>
      <vt:lpstr>Should Government Sponsor Research ?</vt:lpstr>
      <vt:lpstr>Conclusion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tburg</dc:creator>
  <cp:lastModifiedBy>Tim Burg</cp:lastModifiedBy>
  <cp:revision>73</cp:revision>
  <dcterms:created xsi:type="dcterms:W3CDTF">2010-09-03T13:48:36Z</dcterms:created>
  <dcterms:modified xsi:type="dcterms:W3CDTF">2019-09-27T19:01:29Z</dcterms:modified>
</cp:coreProperties>
</file>