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230"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04C0-D28E-4EE4-A0E7-6158A8EEE6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BDEB94-A6FA-4D2B-8526-5A5B24F663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74946E-CD7A-44E9-B58C-01EC21A3856B}"/>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F592A558-B465-4AC9-9620-B5F54E9960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7DB902-736A-439D-9751-14C04569054A}"/>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979202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F01B8-F929-48BF-99B7-AB14213715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098-278C-4973-97FD-F44C673C991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E6074-51A5-4ED9-8AC2-87D25C2D2CD7}"/>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B6E283FB-B554-43D3-8A1A-99A04B4BE5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438F2-64B2-4CAF-A0C6-3142F164F5A9}"/>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7400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38E8A1-24CA-4888-8A2A-E4EBD48267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7DE8FC-B736-40F3-A6D3-10252AB9E2B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9AFF14-EAAB-4B5E-9EAB-7BB8CDBF168A}"/>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A075508C-C22D-422A-9326-8C029E81AA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A5050-0846-41D4-861F-257738F788AC}"/>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221884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F9630-FA9E-4A60-920B-133C7303DE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A5496-9132-4DE7-81BE-CE485165C6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0747A-5ABE-4830-8DBD-34B5495DF754}"/>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8459DF72-7075-4C9B-9D2B-85C343672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F7A91-8EAF-460F-85C3-3CB20FD18D1B}"/>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14427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9B2B0-8791-4758-A859-BB016469BE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BD29D9-A5F3-4011-B430-0F33EC31EA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927253-10CF-486A-9ECE-FE759C24FBAF}"/>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9248FB00-C6E3-40B0-A488-CA59ABB89A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AA2AFE-269B-4ADD-B61B-2916DBA34F96}"/>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2897589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DE0F-9BE0-455B-98A9-3B176C9753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2C8104-2EBF-4FE7-A685-31EC365539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77DD8F-A398-4FD6-A849-F1796878CA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0F3509-CF8F-4E6F-A83B-1522F9D91EBE}"/>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6" name="Footer Placeholder 5">
            <a:extLst>
              <a:ext uri="{FF2B5EF4-FFF2-40B4-BE49-F238E27FC236}">
                <a16:creationId xmlns:a16="http://schemas.microsoft.com/office/drawing/2014/main" id="{86DEE193-892F-41E3-AFC1-7EC54728F4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D897D1-41B3-43A2-84A7-156B5B382F98}"/>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156898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0309C-7965-4272-82BE-A26E0EA1D4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6C0994-73BD-4BFB-9A4F-1D20C11E12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CF2A79-7B4D-4A44-89D9-3ADAD80E90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BE2C10-48AD-48FE-A1F0-9458EDD9B5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51B61E5-A115-4EA6-BFB5-FFA5EB2A75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CF057A-9083-422C-B203-496FF922E70F}"/>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8" name="Footer Placeholder 7">
            <a:extLst>
              <a:ext uri="{FF2B5EF4-FFF2-40B4-BE49-F238E27FC236}">
                <a16:creationId xmlns:a16="http://schemas.microsoft.com/office/drawing/2014/main" id="{5EC6FB45-F0D3-4C84-9FC0-2393C10A47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9412F9-E93F-46F7-85B0-55A6192F0134}"/>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347419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E0612-3AB0-498D-8CAA-A3697D2B13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1C8443-B3EF-4E02-AE91-9FDF4A3B1C68}"/>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4" name="Footer Placeholder 3">
            <a:extLst>
              <a:ext uri="{FF2B5EF4-FFF2-40B4-BE49-F238E27FC236}">
                <a16:creationId xmlns:a16="http://schemas.microsoft.com/office/drawing/2014/main" id="{164AE2AF-ACE1-4B7E-8A83-02925434C2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71A5D9-6C0E-462D-85CC-F4267DDDDDE6}"/>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171548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BCAB25-660C-4E28-88A7-6C1C90D0E753}"/>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3" name="Footer Placeholder 2">
            <a:extLst>
              <a:ext uri="{FF2B5EF4-FFF2-40B4-BE49-F238E27FC236}">
                <a16:creationId xmlns:a16="http://schemas.microsoft.com/office/drawing/2014/main" id="{A873E240-69E1-4B72-B0E3-49CE0B6FAE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EED8C7-231B-4B5C-919A-07BB5A52CC06}"/>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277996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DAAA8-4790-431D-8DF6-DF1A5399A2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6469F1-523F-4D37-A3C9-0BC727112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DCD0AC-8C18-481A-8AE0-72152F76F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0B7BCD-A123-49C2-9638-F7432F257207}"/>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6" name="Footer Placeholder 5">
            <a:extLst>
              <a:ext uri="{FF2B5EF4-FFF2-40B4-BE49-F238E27FC236}">
                <a16:creationId xmlns:a16="http://schemas.microsoft.com/office/drawing/2014/main" id="{7E318205-1317-4B82-82E2-81D7E8FA2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85147-DBCA-4228-A5D9-D0C086C31BA5}"/>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196005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117ED-5C72-4AAB-BA98-B4448F2714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0C14C9-8571-48DC-8742-B10130B620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D97B89-ACF5-439F-99A9-2CC189856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F8338D-0720-4B57-95B4-BB683CDA1F7C}"/>
              </a:ext>
            </a:extLst>
          </p:cNvPr>
          <p:cNvSpPr>
            <a:spLocks noGrp="1"/>
          </p:cNvSpPr>
          <p:nvPr>
            <p:ph type="dt" sz="half" idx="10"/>
          </p:nvPr>
        </p:nvSpPr>
        <p:spPr/>
        <p:txBody>
          <a:bodyPr/>
          <a:lstStyle/>
          <a:p>
            <a:fld id="{BAB4D4FC-E223-420F-A58F-C0792952E126}" type="datetimeFigureOut">
              <a:rPr lang="en-US" smtClean="0"/>
              <a:t>7/12/2018</a:t>
            </a:fld>
            <a:endParaRPr lang="en-US"/>
          </a:p>
        </p:txBody>
      </p:sp>
      <p:sp>
        <p:nvSpPr>
          <p:cNvPr id="6" name="Footer Placeholder 5">
            <a:extLst>
              <a:ext uri="{FF2B5EF4-FFF2-40B4-BE49-F238E27FC236}">
                <a16:creationId xmlns:a16="http://schemas.microsoft.com/office/drawing/2014/main" id="{E22A8673-218E-4D22-8C12-AD9F641C7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7A425F-DA07-4122-9ED2-D337E34A5FB3}"/>
              </a:ext>
            </a:extLst>
          </p:cNvPr>
          <p:cNvSpPr>
            <a:spLocks noGrp="1"/>
          </p:cNvSpPr>
          <p:nvPr>
            <p:ph type="sldNum" sz="quarter" idx="12"/>
          </p:nvPr>
        </p:nvSpPr>
        <p:spPr/>
        <p:txBody>
          <a:bodyPr/>
          <a:lstStyle/>
          <a:p>
            <a:fld id="{C90C2491-0639-407A-A191-4D7F24C2A1C1}" type="slidenum">
              <a:rPr lang="en-US" smtClean="0"/>
              <a:t>‹#›</a:t>
            </a:fld>
            <a:endParaRPr lang="en-US"/>
          </a:p>
        </p:txBody>
      </p:sp>
    </p:spTree>
    <p:extLst>
      <p:ext uri="{BB962C8B-B14F-4D97-AF65-F5344CB8AC3E}">
        <p14:creationId xmlns:p14="http://schemas.microsoft.com/office/powerpoint/2010/main" val="3014867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A0A69A-D943-44C0-A9B4-C59C285E3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8C5AE2-8C09-4DB3-A721-A592EFA743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20489-B18C-4390-B87E-554C6A7E2D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4D4FC-E223-420F-A58F-C0792952E126}" type="datetimeFigureOut">
              <a:rPr lang="en-US" smtClean="0"/>
              <a:t>7/12/2018</a:t>
            </a:fld>
            <a:endParaRPr lang="en-US"/>
          </a:p>
        </p:txBody>
      </p:sp>
      <p:sp>
        <p:nvSpPr>
          <p:cNvPr id="5" name="Footer Placeholder 4">
            <a:extLst>
              <a:ext uri="{FF2B5EF4-FFF2-40B4-BE49-F238E27FC236}">
                <a16:creationId xmlns:a16="http://schemas.microsoft.com/office/drawing/2014/main" id="{E41FDF14-C674-4E32-B349-820DB3B014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D54B6B-FBD6-4A65-BC7A-428DAC617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C2491-0639-407A-A191-4D7F24C2A1C1}" type="slidenum">
              <a:rPr lang="en-US" smtClean="0"/>
              <a:t>‹#›</a:t>
            </a:fld>
            <a:endParaRPr lang="en-US"/>
          </a:p>
        </p:txBody>
      </p:sp>
    </p:spTree>
    <p:extLst>
      <p:ext uri="{BB962C8B-B14F-4D97-AF65-F5344CB8AC3E}">
        <p14:creationId xmlns:p14="http://schemas.microsoft.com/office/powerpoint/2010/main" val="2513304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978EBBCE-D7D4-4C82-B1C7-10C401C96D3E}"/>
              </a:ext>
            </a:extLst>
          </p:cNvPr>
          <p:cNvGrpSpPr/>
          <p:nvPr/>
        </p:nvGrpSpPr>
        <p:grpSpPr>
          <a:xfrm>
            <a:off x="1104900" y="435724"/>
            <a:ext cx="10427154" cy="1868958"/>
            <a:chOff x="1104900" y="435724"/>
            <a:chExt cx="10427154" cy="1868958"/>
          </a:xfrm>
        </p:grpSpPr>
        <p:pic>
          <p:nvPicPr>
            <p:cNvPr id="5" name="Picture 4">
              <a:extLst>
                <a:ext uri="{FF2B5EF4-FFF2-40B4-BE49-F238E27FC236}">
                  <a16:creationId xmlns:a16="http://schemas.microsoft.com/office/drawing/2014/main" id="{7E03AF0A-2B52-43E3-BCFC-C6A0D60222B4}"/>
                </a:ext>
              </a:extLst>
            </p:cNvPr>
            <p:cNvPicPr>
              <a:picLocks noChangeAspect="1"/>
            </p:cNvPicPr>
            <p:nvPr/>
          </p:nvPicPr>
          <p:blipFill>
            <a:blip r:embed="rId2"/>
            <a:stretch>
              <a:fillRect/>
            </a:stretch>
          </p:blipFill>
          <p:spPr>
            <a:xfrm>
              <a:off x="1104900" y="1044790"/>
              <a:ext cx="9584871" cy="730426"/>
            </a:xfrm>
            <a:prstGeom prst="rect">
              <a:avLst/>
            </a:prstGeom>
          </p:spPr>
        </p:pic>
        <p:sp>
          <p:nvSpPr>
            <p:cNvPr id="6" name="TextBox 5">
              <a:extLst>
                <a:ext uri="{FF2B5EF4-FFF2-40B4-BE49-F238E27FC236}">
                  <a16:creationId xmlns:a16="http://schemas.microsoft.com/office/drawing/2014/main" id="{235AEBD1-90EB-4CBC-A093-E4162ED2CB76}"/>
                </a:ext>
              </a:extLst>
            </p:cNvPr>
            <p:cNvSpPr txBox="1"/>
            <p:nvPr/>
          </p:nvSpPr>
          <p:spPr>
            <a:xfrm>
              <a:off x="8010526" y="1350575"/>
              <a:ext cx="3521528" cy="954107"/>
            </a:xfrm>
            <a:prstGeom prst="rect">
              <a:avLst/>
            </a:prstGeom>
            <a:solidFill>
              <a:srgbClr val="FFFF00"/>
            </a:solidFill>
          </p:spPr>
          <p:txBody>
            <a:bodyPr wrap="square" rtlCol="0">
              <a:spAutoFit/>
            </a:bodyPr>
            <a:lstStyle/>
            <a:p>
              <a:r>
                <a:rPr lang="en-US" sz="1400" dirty="0"/>
                <a:t>Second line not centered relative to first line. </a:t>
              </a:r>
            </a:p>
            <a:p>
              <a:r>
                <a:rPr lang="en-US" sz="1400" dirty="0"/>
                <a:t>Is this a big deal? It is if the reviewer stops reading because they have decided “this person has no attention to detail</a:t>
              </a:r>
            </a:p>
          </p:txBody>
        </p:sp>
        <p:sp>
          <p:nvSpPr>
            <p:cNvPr id="7" name="TextBox 6">
              <a:extLst>
                <a:ext uri="{FF2B5EF4-FFF2-40B4-BE49-F238E27FC236}">
                  <a16:creationId xmlns:a16="http://schemas.microsoft.com/office/drawing/2014/main" id="{D339A8C8-8E53-4298-B687-DFA58CDAC3F4}"/>
                </a:ext>
              </a:extLst>
            </p:cNvPr>
            <p:cNvSpPr txBox="1"/>
            <p:nvPr/>
          </p:nvSpPr>
          <p:spPr>
            <a:xfrm>
              <a:off x="3554186" y="1843707"/>
              <a:ext cx="1984198" cy="307777"/>
            </a:xfrm>
            <a:prstGeom prst="rect">
              <a:avLst/>
            </a:prstGeom>
            <a:solidFill>
              <a:srgbClr val="FFFF00"/>
            </a:solidFill>
          </p:spPr>
          <p:txBody>
            <a:bodyPr wrap="none" rtlCol="0">
              <a:spAutoFit/>
            </a:bodyPr>
            <a:lstStyle/>
            <a:p>
              <a:r>
                <a:rPr lang="en-US" sz="1400" dirty="0"/>
                <a:t>Phone Number incorrect</a:t>
              </a:r>
            </a:p>
          </p:txBody>
        </p:sp>
        <p:sp>
          <p:nvSpPr>
            <p:cNvPr id="8" name="TextBox 7">
              <a:extLst>
                <a:ext uri="{FF2B5EF4-FFF2-40B4-BE49-F238E27FC236}">
                  <a16:creationId xmlns:a16="http://schemas.microsoft.com/office/drawing/2014/main" id="{086614E9-372D-4BF8-AF77-9C013BE11EE5}"/>
                </a:ext>
              </a:extLst>
            </p:cNvPr>
            <p:cNvSpPr txBox="1"/>
            <p:nvPr/>
          </p:nvSpPr>
          <p:spPr>
            <a:xfrm>
              <a:off x="6662056" y="435724"/>
              <a:ext cx="4795158" cy="523220"/>
            </a:xfrm>
            <a:prstGeom prst="rect">
              <a:avLst/>
            </a:prstGeom>
            <a:solidFill>
              <a:schemeClr val="accent2">
                <a:lumMod val="20000"/>
                <a:lumOff val="80000"/>
              </a:schemeClr>
            </a:solidFill>
          </p:spPr>
          <p:txBody>
            <a:bodyPr wrap="square" rtlCol="0">
              <a:spAutoFit/>
            </a:bodyPr>
            <a:lstStyle/>
            <a:p>
              <a:r>
                <a:rPr lang="en-US" sz="1400" dirty="0"/>
                <a:t>Make sure this address matches cover letters and correspondence (especially email address)</a:t>
              </a:r>
            </a:p>
          </p:txBody>
        </p:sp>
        <p:cxnSp>
          <p:nvCxnSpPr>
            <p:cNvPr id="10" name="Straight Arrow Connector 9">
              <a:extLst>
                <a:ext uri="{FF2B5EF4-FFF2-40B4-BE49-F238E27FC236}">
                  <a16:creationId xmlns:a16="http://schemas.microsoft.com/office/drawing/2014/main" id="{22496E66-186E-4359-962B-00941E69652B}"/>
                </a:ext>
              </a:extLst>
            </p:cNvPr>
            <p:cNvCxnSpPr>
              <a:cxnSpLocks/>
              <a:stCxn id="7" idx="0"/>
            </p:cNvCxnSpPr>
            <p:nvPr/>
          </p:nvCxnSpPr>
          <p:spPr>
            <a:xfrm flipV="1">
              <a:off x="4546285" y="1697413"/>
              <a:ext cx="684301" cy="146294"/>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B18BE0F5-8636-41D2-933E-3D9EEDA6F4AD}"/>
              </a:ext>
            </a:extLst>
          </p:cNvPr>
          <p:cNvGrpSpPr/>
          <p:nvPr/>
        </p:nvGrpSpPr>
        <p:grpSpPr>
          <a:xfrm>
            <a:off x="1104900" y="2920235"/>
            <a:ext cx="9639300" cy="3293012"/>
            <a:chOff x="1104900" y="2920235"/>
            <a:chExt cx="9639300" cy="3293012"/>
          </a:xfrm>
        </p:grpSpPr>
        <p:pic>
          <p:nvPicPr>
            <p:cNvPr id="15" name="Picture 14">
              <a:extLst>
                <a:ext uri="{FF2B5EF4-FFF2-40B4-BE49-F238E27FC236}">
                  <a16:creationId xmlns:a16="http://schemas.microsoft.com/office/drawing/2014/main" id="{0CA0DD22-542B-40BB-A99B-33402BFE58C2}"/>
                </a:ext>
              </a:extLst>
            </p:cNvPr>
            <p:cNvPicPr>
              <a:picLocks noChangeAspect="1"/>
            </p:cNvPicPr>
            <p:nvPr/>
          </p:nvPicPr>
          <p:blipFill>
            <a:blip r:embed="rId3"/>
            <a:stretch>
              <a:fillRect/>
            </a:stretch>
          </p:blipFill>
          <p:spPr>
            <a:xfrm>
              <a:off x="1104900" y="3197234"/>
              <a:ext cx="9546771" cy="1074842"/>
            </a:xfrm>
            <a:prstGeom prst="rect">
              <a:avLst/>
            </a:prstGeom>
          </p:spPr>
        </p:pic>
        <p:sp>
          <p:nvSpPr>
            <p:cNvPr id="16" name="TextBox 15">
              <a:extLst>
                <a:ext uri="{FF2B5EF4-FFF2-40B4-BE49-F238E27FC236}">
                  <a16:creationId xmlns:a16="http://schemas.microsoft.com/office/drawing/2014/main" id="{AE124412-0790-4BFB-9CB7-1C9E6E51840E}"/>
                </a:ext>
              </a:extLst>
            </p:cNvPr>
            <p:cNvSpPr txBox="1"/>
            <p:nvPr/>
          </p:nvSpPr>
          <p:spPr>
            <a:xfrm>
              <a:off x="2408594" y="3135580"/>
              <a:ext cx="979714" cy="307777"/>
            </a:xfrm>
            <a:prstGeom prst="rect">
              <a:avLst/>
            </a:prstGeom>
            <a:solidFill>
              <a:srgbClr val="FFFF00"/>
            </a:solidFill>
          </p:spPr>
          <p:txBody>
            <a:bodyPr wrap="square" rtlCol="0">
              <a:spAutoFit/>
            </a:bodyPr>
            <a:lstStyle/>
            <a:p>
              <a:r>
                <a:rPr lang="en-US" sz="1400" dirty="0"/>
                <a:t>Spelling</a:t>
              </a:r>
            </a:p>
          </p:txBody>
        </p:sp>
        <p:sp>
          <p:nvSpPr>
            <p:cNvPr id="17" name="TextBox 16">
              <a:extLst>
                <a:ext uri="{FF2B5EF4-FFF2-40B4-BE49-F238E27FC236}">
                  <a16:creationId xmlns:a16="http://schemas.microsoft.com/office/drawing/2014/main" id="{4AE37975-3B22-4CC6-A3EF-5158261FC2DA}"/>
                </a:ext>
              </a:extLst>
            </p:cNvPr>
            <p:cNvSpPr txBox="1"/>
            <p:nvPr/>
          </p:nvSpPr>
          <p:spPr>
            <a:xfrm>
              <a:off x="3623709" y="3197234"/>
              <a:ext cx="1949778" cy="307777"/>
            </a:xfrm>
            <a:prstGeom prst="rect">
              <a:avLst/>
            </a:prstGeom>
            <a:solidFill>
              <a:srgbClr val="FFFF00"/>
            </a:solidFill>
          </p:spPr>
          <p:txBody>
            <a:bodyPr wrap="square" rtlCol="0">
              <a:spAutoFit/>
            </a:bodyPr>
            <a:lstStyle/>
            <a:p>
              <a:r>
                <a:rPr lang="en-US" sz="1400" dirty="0"/>
                <a:t>Grammar “that”</a:t>
              </a:r>
            </a:p>
          </p:txBody>
        </p:sp>
        <p:sp>
          <p:nvSpPr>
            <p:cNvPr id="18" name="TextBox 17">
              <a:extLst>
                <a:ext uri="{FF2B5EF4-FFF2-40B4-BE49-F238E27FC236}">
                  <a16:creationId xmlns:a16="http://schemas.microsoft.com/office/drawing/2014/main" id="{90306381-512E-4908-A99C-2BDC3F4FB492}"/>
                </a:ext>
              </a:extLst>
            </p:cNvPr>
            <p:cNvSpPr txBox="1"/>
            <p:nvPr/>
          </p:nvSpPr>
          <p:spPr>
            <a:xfrm>
              <a:off x="6429374" y="2920235"/>
              <a:ext cx="2393496" cy="523220"/>
            </a:xfrm>
            <a:prstGeom prst="rect">
              <a:avLst/>
            </a:prstGeom>
            <a:solidFill>
              <a:srgbClr val="FFFF00"/>
            </a:solidFill>
          </p:spPr>
          <p:txBody>
            <a:bodyPr wrap="square" rtlCol="0">
              <a:spAutoFit/>
            </a:bodyPr>
            <a:lstStyle/>
            <a:p>
              <a:r>
                <a:rPr lang="en-US" sz="1400" dirty="0"/>
                <a:t>adjective “hands-on” should be hyphenated</a:t>
              </a:r>
            </a:p>
          </p:txBody>
        </p:sp>
        <p:sp>
          <p:nvSpPr>
            <p:cNvPr id="19" name="TextBox 18">
              <a:extLst>
                <a:ext uri="{FF2B5EF4-FFF2-40B4-BE49-F238E27FC236}">
                  <a16:creationId xmlns:a16="http://schemas.microsoft.com/office/drawing/2014/main" id="{49E840B8-CE03-42D8-A51E-47FE965291C3}"/>
                </a:ext>
              </a:extLst>
            </p:cNvPr>
            <p:cNvSpPr txBox="1"/>
            <p:nvPr/>
          </p:nvSpPr>
          <p:spPr>
            <a:xfrm>
              <a:off x="1289957" y="4181922"/>
              <a:ext cx="9454243" cy="2031325"/>
            </a:xfrm>
            <a:prstGeom prst="rect">
              <a:avLst/>
            </a:prstGeom>
            <a:solidFill>
              <a:srgbClr val="FFFF00"/>
            </a:solidFill>
          </p:spPr>
          <p:txBody>
            <a:bodyPr wrap="square" rtlCol="0">
              <a:spAutoFit/>
            </a:bodyPr>
            <a:lstStyle/>
            <a:p>
              <a:r>
                <a:rPr lang="en-US" sz="1400" dirty="0"/>
                <a:t>This example is all about what the applicant wants. </a:t>
              </a:r>
            </a:p>
            <a:p>
              <a:pPr marL="285750" indent="-285750">
                <a:buFont typeface="Arial" panose="020B0604020202020204" pitchFamily="34" charset="0"/>
                <a:buChar char="•"/>
              </a:pPr>
              <a:r>
                <a:rPr lang="en-US" sz="1400" dirty="0"/>
                <a:t>Doesn’t address the skills or experiences the applicant would bring to the company.</a:t>
              </a:r>
            </a:p>
            <a:p>
              <a:pPr marL="285750" indent="-285750">
                <a:buFont typeface="Arial" panose="020B0604020202020204" pitchFamily="34" charset="0"/>
                <a:buChar char="•"/>
              </a:pPr>
              <a:r>
                <a:rPr lang="en-US" sz="1400" dirty="0"/>
                <a:t>Employers expect to get a return on an investment in an internship (even unpaid), it is not totally altruistic. This is your chance to show the reader that your background and interests are what they need. They want you to help complete important projects and may be evaluating you for long-term employment after graduation. You should customize this statement for each company and position.</a:t>
              </a:r>
            </a:p>
            <a:p>
              <a:r>
                <a:rPr lang="en-US" sz="1400" dirty="0"/>
                <a:t>Consider an alternative use of this space. Create a "Summary" statement that collects all of your experiences into a single statement (like an abstract in a journal paper). It is an advertisement that entices the reader to look at the details of your resume.</a:t>
              </a:r>
            </a:p>
          </p:txBody>
        </p:sp>
      </p:grpSp>
    </p:spTree>
    <p:extLst>
      <p:ext uri="{BB962C8B-B14F-4D97-AF65-F5344CB8AC3E}">
        <p14:creationId xmlns:p14="http://schemas.microsoft.com/office/powerpoint/2010/main" val="135395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1CE55DC-E4E4-46D2-97E0-4AA357106ABE}"/>
              </a:ext>
            </a:extLst>
          </p:cNvPr>
          <p:cNvGrpSpPr/>
          <p:nvPr/>
        </p:nvGrpSpPr>
        <p:grpSpPr>
          <a:xfrm>
            <a:off x="1595811" y="394488"/>
            <a:ext cx="8212218" cy="3662118"/>
            <a:chOff x="2117272" y="1699951"/>
            <a:chExt cx="8212218" cy="3662118"/>
          </a:xfrm>
        </p:grpSpPr>
        <p:pic>
          <p:nvPicPr>
            <p:cNvPr id="12" name="Picture 11">
              <a:extLst>
                <a:ext uri="{FF2B5EF4-FFF2-40B4-BE49-F238E27FC236}">
                  <a16:creationId xmlns:a16="http://schemas.microsoft.com/office/drawing/2014/main" id="{C44B1C06-324F-4961-821A-CD1AB43F8C0A}"/>
                </a:ext>
              </a:extLst>
            </p:cNvPr>
            <p:cNvPicPr>
              <a:picLocks noChangeAspect="1"/>
            </p:cNvPicPr>
            <p:nvPr/>
          </p:nvPicPr>
          <p:blipFill>
            <a:blip r:embed="rId2"/>
            <a:stretch>
              <a:fillRect/>
            </a:stretch>
          </p:blipFill>
          <p:spPr>
            <a:xfrm>
              <a:off x="2117272" y="1808580"/>
              <a:ext cx="8212218" cy="1269982"/>
            </a:xfrm>
            <a:prstGeom prst="rect">
              <a:avLst/>
            </a:prstGeom>
          </p:spPr>
        </p:pic>
        <p:sp>
          <p:nvSpPr>
            <p:cNvPr id="3" name="TextBox 2">
              <a:extLst>
                <a:ext uri="{FF2B5EF4-FFF2-40B4-BE49-F238E27FC236}">
                  <a16:creationId xmlns:a16="http://schemas.microsoft.com/office/drawing/2014/main" id="{5432398F-1666-4A18-8DB5-767C3BC93599}"/>
                </a:ext>
              </a:extLst>
            </p:cNvPr>
            <p:cNvSpPr txBox="1"/>
            <p:nvPr/>
          </p:nvSpPr>
          <p:spPr>
            <a:xfrm>
              <a:off x="4105824" y="2899170"/>
              <a:ext cx="1630007" cy="307777"/>
            </a:xfrm>
            <a:prstGeom prst="rect">
              <a:avLst/>
            </a:prstGeom>
            <a:solidFill>
              <a:srgbClr val="FFFF00"/>
            </a:solidFill>
          </p:spPr>
          <p:txBody>
            <a:bodyPr wrap="square" rtlCol="0">
              <a:spAutoFit/>
            </a:bodyPr>
            <a:lstStyle/>
            <a:p>
              <a:r>
                <a:rPr lang="en-US" sz="1400" dirty="0"/>
                <a:t>Repeated word</a:t>
              </a:r>
            </a:p>
          </p:txBody>
        </p:sp>
        <p:sp>
          <p:nvSpPr>
            <p:cNvPr id="4" name="TextBox 3">
              <a:extLst>
                <a:ext uri="{FF2B5EF4-FFF2-40B4-BE49-F238E27FC236}">
                  <a16:creationId xmlns:a16="http://schemas.microsoft.com/office/drawing/2014/main" id="{8D22FD1A-7F54-47B9-BF28-3FE49749BEF3}"/>
                </a:ext>
              </a:extLst>
            </p:cNvPr>
            <p:cNvSpPr txBox="1"/>
            <p:nvPr/>
          </p:nvSpPr>
          <p:spPr>
            <a:xfrm>
              <a:off x="5190135" y="1699951"/>
              <a:ext cx="2854652" cy="523220"/>
            </a:xfrm>
            <a:prstGeom prst="rect">
              <a:avLst/>
            </a:prstGeom>
            <a:solidFill>
              <a:srgbClr val="FFFF00"/>
            </a:solidFill>
          </p:spPr>
          <p:txBody>
            <a:bodyPr wrap="square" rtlCol="0">
              <a:spAutoFit/>
            </a:bodyPr>
            <a:lstStyle/>
            <a:p>
              <a:r>
                <a:rPr lang="en-US" sz="1400" dirty="0"/>
                <a:t>Does this mean anything to an employer?</a:t>
              </a:r>
            </a:p>
          </p:txBody>
        </p:sp>
        <p:sp>
          <p:nvSpPr>
            <p:cNvPr id="5" name="TextBox 4">
              <a:extLst>
                <a:ext uri="{FF2B5EF4-FFF2-40B4-BE49-F238E27FC236}">
                  <a16:creationId xmlns:a16="http://schemas.microsoft.com/office/drawing/2014/main" id="{04EDFB6E-2B3C-4EA7-BE63-87A2ADD83B77}"/>
                </a:ext>
              </a:extLst>
            </p:cNvPr>
            <p:cNvSpPr txBox="1"/>
            <p:nvPr/>
          </p:nvSpPr>
          <p:spPr>
            <a:xfrm>
              <a:off x="2316063" y="3304607"/>
              <a:ext cx="7894736" cy="523220"/>
            </a:xfrm>
            <a:prstGeom prst="rect">
              <a:avLst/>
            </a:prstGeom>
            <a:solidFill>
              <a:srgbClr val="FFFF00"/>
            </a:solidFill>
          </p:spPr>
          <p:txBody>
            <a:bodyPr wrap="square" rtlCol="0">
              <a:spAutoFit/>
            </a:bodyPr>
            <a:lstStyle/>
            <a:p>
              <a:r>
                <a:rPr lang="en-US" sz="1400" dirty="0"/>
                <a:t>“Focused” is not an action word. The first sentence should use simple terms and action words to summarize the experience. </a:t>
              </a:r>
            </a:p>
          </p:txBody>
        </p:sp>
        <p:sp>
          <p:nvSpPr>
            <p:cNvPr id="8" name="TextBox 7">
              <a:extLst>
                <a:ext uri="{FF2B5EF4-FFF2-40B4-BE49-F238E27FC236}">
                  <a16:creationId xmlns:a16="http://schemas.microsoft.com/office/drawing/2014/main" id="{6D8F8C00-76F1-4FBF-BF57-517FB8D7EDBB}"/>
                </a:ext>
              </a:extLst>
            </p:cNvPr>
            <p:cNvSpPr txBox="1"/>
            <p:nvPr/>
          </p:nvSpPr>
          <p:spPr>
            <a:xfrm>
              <a:off x="2316062" y="3987803"/>
              <a:ext cx="7894737" cy="738664"/>
            </a:xfrm>
            <a:prstGeom prst="rect">
              <a:avLst/>
            </a:prstGeom>
            <a:solidFill>
              <a:srgbClr val="FFFF00"/>
            </a:solidFill>
          </p:spPr>
          <p:txBody>
            <a:bodyPr wrap="square" rtlCol="0">
              <a:spAutoFit/>
            </a:bodyPr>
            <a:lstStyle/>
            <a:p>
              <a:r>
                <a:rPr lang="en-US" sz="1400" dirty="0"/>
                <a:t>You can be more technical in the following sentences based on the assumption that your resume will ultimately be reviewed by a domain expert. Describe how you used specific tools and procedures (name them) to accomplish a task.</a:t>
              </a:r>
            </a:p>
          </p:txBody>
        </p:sp>
        <p:sp>
          <p:nvSpPr>
            <p:cNvPr id="11" name="TextBox 10">
              <a:extLst>
                <a:ext uri="{FF2B5EF4-FFF2-40B4-BE49-F238E27FC236}">
                  <a16:creationId xmlns:a16="http://schemas.microsoft.com/office/drawing/2014/main" id="{8B9B8450-B5A0-4FCD-B006-B72CEB813505}"/>
                </a:ext>
              </a:extLst>
            </p:cNvPr>
            <p:cNvSpPr txBox="1"/>
            <p:nvPr/>
          </p:nvSpPr>
          <p:spPr>
            <a:xfrm>
              <a:off x="2316062" y="4838849"/>
              <a:ext cx="7894737" cy="523220"/>
            </a:xfrm>
            <a:prstGeom prst="rect">
              <a:avLst/>
            </a:prstGeom>
            <a:solidFill>
              <a:srgbClr val="FFFF00"/>
            </a:solidFill>
          </p:spPr>
          <p:txBody>
            <a:bodyPr wrap="square" rtlCol="0">
              <a:spAutoFit/>
            </a:bodyPr>
            <a:lstStyle/>
            <a:p>
              <a:r>
                <a:rPr lang="en-US" sz="1400" dirty="0"/>
                <a:t>“Enhanced communication skills.” tells nothing about you. Give evidence that you have effectively communicated in a particular setting.</a:t>
              </a:r>
            </a:p>
          </p:txBody>
        </p:sp>
      </p:grpSp>
      <p:grpSp>
        <p:nvGrpSpPr>
          <p:cNvPr id="6" name="Group 5">
            <a:extLst>
              <a:ext uri="{FF2B5EF4-FFF2-40B4-BE49-F238E27FC236}">
                <a16:creationId xmlns:a16="http://schemas.microsoft.com/office/drawing/2014/main" id="{D701EB06-BD57-4ED4-8362-40C7D08170E1}"/>
              </a:ext>
            </a:extLst>
          </p:cNvPr>
          <p:cNvGrpSpPr/>
          <p:nvPr/>
        </p:nvGrpSpPr>
        <p:grpSpPr>
          <a:xfrm>
            <a:off x="1984048" y="4421003"/>
            <a:ext cx="8589374" cy="2482867"/>
            <a:chOff x="1984048" y="4421003"/>
            <a:chExt cx="8589374" cy="2482867"/>
          </a:xfrm>
        </p:grpSpPr>
        <p:sp>
          <p:nvSpPr>
            <p:cNvPr id="2" name="TextBox 1">
              <a:extLst>
                <a:ext uri="{FF2B5EF4-FFF2-40B4-BE49-F238E27FC236}">
                  <a16:creationId xmlns:a16="http://schemas.microsoft.com/office/drawing/2014/main" id="{E4B08C5A-0CC4-489D-9341-D7411FC0D79C}"/>
                </a:ext>
              </a:extLst>
            </p:cNvPr>
            <p:cNvSpPr txBox="1"/>
            <p:nvPr/>
          </p:nvSpPr>
          <p:spPr>
            <a:xfrm>
              <a:off x="1984048" y="4685237"/>
              <a:ext cx="8589374" cy="1569660"/>
            </a:xfrm>
            <a:prstGeom prst="rect">
              <a:avLst/>
            </a:prstGeom>
            <a:solidFill>
              <a:schemeClr val="accent6">
                <a:lumMod val="20000"/>
                <a:lumOff val="80000"/>
              </a:schemeClr>
            </a:solidFill>
          </p:spPr>
          <p:txBody>
            <a:bodyPr wrap="square" rtlCol="0">
              <a:spAutoFit/>
            </a:bodyPr>
            <a:lstStyle/>
            <a:p>
              <a:r>
                <a:rPr lang="en-US" sz="1600" dirty="0"/>
                <a:t>Designed a clinical assay using a wicking fiber to determine the presence of tumor cells in a patient sample. Learned to use PCR in order to establish that the cancer cells wicked further than normal cells in the fiber. Taught myself MATLAB</a:t>
              </a:r>
              <a:r>
                <a:rPr lang="en-US" sz="1600" baseline="30000" dirty="0"/>
                <a:t>TM</a:t>
              </a:r>
              <a:r>
                <a:rPr lang="en-US" sz="1600" dirty="0"/>
                <a:t> image processing tools to automatically capture microscope images of the system. Presented updates at weekly lab group meetings and final results at a university-wide research forum. This experience furthered my desire to learn more about analytical instrumentation.</a:t>
              </a:r>
            </a:p>
          </p:txBody>
        </p:sp>
        <p:sp>
          <p:nvSpPr>
            <p:cNvPr id="10" name="TextBox 9">
              <a:extLst>
                <a:ext uri="{FF2B5EF4-FFF2-40B4-BE49-F238E27FC236}">
                  <a16:creationId xmlns:a16="http://schemas.microsoft.com/office/drawing/2014/main" id="{7731ADFD-E8BC-483A-83F7-DFCA1C925B5D}"/>
                </a:ext>
              </a:extLst>
            </p:cNvPr>
            <p:cNvSpPr txBox="1"/>
            <p:nvPr/>
          </p:nvSpPr>
          <p:spPr>
            <a:xfrm>
              <a:off x="1984048" y="4421003"/>
              <a:ext cx="2231571" cy="307777"/>
            </a:xfrm>
            <a:prstGeom prst="rect">
              <a:avLst/>
            </a:prstGeom>
            <a:solidFill>
              <a:srgbClr val="FFFF00"/>
            </a:solidFill>
          </p:spPr>
          <p:txBody>
            <a:bodyPr wrap="square" rtlCol="0">
              <a:spAutoFit/>
            </a:bodyPr>
            <a:lstStyle/>
            <a:p>
              <a:r>
                <a:rPr lang="en-US" sz="1400" dirty="0"/>
                <a:t>Consider this text:</a:t>
              </a:r>
            </a:p>
          </p:txBody>
        </p:sp>
        <p:sp>
          <p:nvSpPr>
            <p:cNvPr id="14" name="TextBox 13">
              <a:extLst>
                <a:ext uri="{FF2B5EF4-FFF2-40B4-BE49-F238E27FC236}">
                  <a16:creationId xmlns:a16="http://schemas.microsoft.com/office/drawing/2014/main" id="{776C72CA-BB3C-4110-997E-5BD186F3BE69}"/>
                </a:ext>
              </a:extLst>
            </p:cNvPr>
            <p:cNvSpPr txBox="1"/>
            <p:nvPr/>
          </p:nvSpPr>
          <p:spPr>
            <a:xfrm>
              <a:off x="1984048" y="6165206"/>
              <a:ext cx="7823981" cy="738664"/>
            </a:xfrm>
            <a:prstGeom prst="rect">
              <a:avLst/>
            </a:prstGeom>
            <a:solidFill>
              <a:srgbClr val="FFFF00"/>
            </a:solidFill>
          </p:spPr>
          <p:txBody>
            <a:bodyPr wrap="square" rtlCol="0">
              <a:spAutoFit/>
            </a:bodyPr>
            <a:lstStyle/>
            <a:p>
              <a:r>
                <a:rPr lang="en-US" sz="1400" dirty="0"/>
                <a:t>Note that many would suggest this too long. However, given the few actual experiences of the applicant, they should use the space to describe the depth of this experience. Want a “clean” looking resume not a blank resume.</a:t>
              </a:r>
            </a:p>
          </p:txBody>
        </p:sp>
      </p:grpSp>
    </p:spTree>
    <p:extLst>
      <p:ext uri="{BB962C8B-B14F-4D97-AF65-F5344CB8AC3E}">
        <p14:creationId xmlns:p14="http://schemas.microsoft.com/office/powerpoint/2010/main" val="159651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BDC0B20-72C2-4CEF-9743-80C88002EDE8}"/>
              </a:ext>
            </a:extLst>
          </p:cNvPr>
          <p:cNvGrpSpPr/>
          <p:nvPr/>
        </p:nvGrpSpPr>
        <p:grpSpPr>
          <a:xfrm>
            <a:off x="1171659" y="402065"/>
            <a:ext cx="9073720" cy="3141466"/>
            <a:chOff x="1051916" y="1942393"/>
            <a:chExt cx="9073720" cy="3141466"/>
          </a:xfrm>
        </p:grpSpPr>
        <p:pic>
          <p:nvPicPr>
            <p:cNvPr id="3" name="Picture 2">
              <a:extLst>
                <a:ext uri="{FF2B5EF4-FFF2-40B4-BE49-F238E27FC236}">
                  <a16:creationId xmlns:a16="http://schemas.microsoft.com/office/drawing/2014/main" id="{73AAFCB4-B1D5-4F35-8222-8E33BD4CCA01}"/>
                </a:ext>
              </a:extLst>
            </p:cNvPr>
            <p:cNvPicPr>
              <a:picLocks noChangeAspect="1"/>
            </p:cNvPicPr>
            <p:nvPr/>
          </p:nvPicPr>
          <p:blipFill>
            <a:blip r:embed="rId2"/>
            <a:stretch>
              <a:fillRect/>
            </a:stretch>
          </p:blipFill>
          <p:spPr>
            <a:xfrm>
              <a:off x="1163171" y="1942393"/>
              <a:ext cx="7390453" cy="2495135"/>
            </a:xfrm>
            <a:prstGeom prst="rect">
              <a:avLst/>
            </a:prstGeom>
          </p:spPr>
        </p:pic>
        <p:sp>
          <p:nvSpPr>
            <p:cNvPr id="2" name="TextBox 1">
              <a:extLst>
                <a:ext uri="{FF2B5EF4-FFF2-40B4-BE49-F238E27FC236}">
                  <a16:creationId xmlns:a16="http://schemas.microsoft.com/office/drawing/2014/main" id="{7E5A2311-6C3D-40E4-B9BE-AE98E8C6F2C0}"/>
                </a:ext>
              </a:extLst>
            </p:cNvPr>
            <p:cNvSpPr txBox="1"/>
            <p:nvPr/>
          </p:nvSpPr>
          <p:spPr>
            <a:xfrm>
              <a:off x="1457569" y="4437528"/>
              <a:ext cx="7096055" cy="646331"/>
            </a:xfrm>
            <a:prstGeom prst="rect">
              <a:avLst/>
            </a:prstGeom>
            <a:solidFill>
              <a:srgbClr val="FFFF00"/>
            </a:solidFill>
          </p:spPr>
          <p:txBody>
            <a:bodyPr wrap="square" rtlCol="0">
              <a:spAutoFit/>
            </a:bodyPr>
            <a:lstStyle/>
            <a:p>
              <a:r>
                <a:rPr lang="en-US" dirty="0"/>
                <a:t>This is the opportunity to describe a skill that you have developed </a:t>
              </a:r>
              <a:r>
                <a:rPr lang="en-US" b="1" dirty="0"/>
                <a:t>and demonstrated here</a:t>
              </a:r>
              <a:r>
                <a:rPr lang="en-US" dirty="0"/>
                <a:t>, such as project or time management. </a:t>
              </a:r>
            </a:p>
          </p:txBody>
        </p:sp>
        <p:sp>
          <p:nvSpPr>
            <p:cNvPr id="4" name="TextBox 3">
              <a:extLst>
                <a:ext uri="{FF2B5EF4-FFF2-40B4-BE49-F238E27FC236}">
                  <a16:creationId xmlns:a16="http://schemas.microsoft.com/office/drawing/2014/main" id="{92EF4D69-F9DB-4392-835F-A51472368ADB}"/>
                </a:ext>
              </a:extLst>
            </p:cNvPr>
            <p:cNvSpPr txBox="1"/>
            <p:nvPr/>
          </p:nvSpPr>
          <p:spPr>
            <a:xfrm>
              <a:off x="1051916" y="3050467"/>
              <a:ext cx="7096055" cy="646331"/>
            </a:xfrm>
            <a:prstGeom prst="rect">
              <a:avLst/>
            </a:prstGeom>
            <a:solidFill>
              <a:srgbClr val="FFFF00"/>
            </a:solidFill>
          </p:spPr>
          <p:txBody>
            <a:bodyPr wrap="square" rtlCol="0">
              <a:spAutoFit/>
            </a:bodyPr>
            <a:lstStyle/>
            <a:p>
              <a:r>
                <a:rPr lang="en-US" dirty="0"/>
                <a:t>This may or may not demonstrate significant skill, forecasting and order supplies for a large group would be impressive. Need more information.</a:t>
              </a:r>
            </a:p>
          </p:txBody>
        </p:sp>
        <p:sp>
          <p:nvSpPr>
            <p:cNvPr id="5" name="TextBox 4">
              <a:extLst>
                <a:ext uri="{FF2B5EF4-FFF2-40B4-BE49-F238E27FC236}">
                  <a16:creationId xmlns:a16="http://schemas.microsoft.com/office/drawing/2014/main" id="{26DB2463-C5FA-440B-944A-B72FFF4D0264}"/>
                </a:ext>
              </a:extLst>
            </p:cNvPr>
            <p:cNvSpPr txBox="1"/>
            <p:nvPr/>
          </p:nvSpPr>
          <p:spPr>
            <a:xfrm>
              <a:off x="7389963" y="4026276"/>
              <a:ext cx="2735673" cy="369332"/>
            </a:xfrm>
            <a:prstGeom prst="rect">
              <a:avLst/>
            </a:prstGeom>
            <a:solidFill>
              <a:srgbClr val="FFFF00"/>
            </a:solidFill>
          </p:spPr>
          <p:txBody>
            <a:bodyPr wrap="square" rtlCol="0">
              <a:spAutoFit/>
            </a:bodyPr>
            <a:lstStyle/>
            <a:p>
              <a:r>
                <a:rPr lang="en-US" dirty="0"/>
                <a:t>Inconsistent with use of “.”</a:t>
              </a:r>
            </a:p>
          </p:txBody>
        </p:sp>
      </p:grpSp>
      <p:grpSp>
        <p:nvGrpSpPr>
          <p:cNvPr id="11" name="Group 10">
            <a:extLst>
              <a:ext uri="{FF2B5EF4-FFF2-40B4-BE49-F238E27FC236}">
                <a16:creationId xmlns:a16="http://schemas.microsoft.com/office/drawing/2014/main" id="{64FC0ECB-ADCA-48B5-AAEA-2AB40F54BC55}"/>
              </a:ext>
            </a:extLst>
          </p:cNvPr>
          <p:cNvGrpSpPr/>
          <p:nvPr/>
        </p:nvGrpSpPr>
        <p:grpSpPr>
          <a:xfrm>
            <a:off x="1471031" y="4156634"/>
            <a:ext cx="6861998" cy="1325479"/>
            <a:chOff x="1471031" y="4156634"/>
            <a:chExt cx="6861998" cy="1325479"/>
          </a:xfrm>
        </p:grpSpPr>
        <p:sp>
          <p:nvSpPr>
            <p:cNvPr id="8" name="Rectangle 7">
              <a:extLst>
                <a:ext uri="{FF2B5EF4-FFF2-40B4-BE49-F238E27FC236}">
                  <a16:creationId xmlns:a16="http://schemas.microsoft.com/office/drawing/2014/main" id="{142801A8-557D-4935-B624-BA04E6A73CBB}"/>
                </a:ext>
              </a:extLst>
            </p:cNvPr>
            <p:cNvSpPr/>
            <p:nvPr/>
          </p:nvSpPr>
          <p:spPr>
            <a:xfrm>
              <a:off x="1471031" y="4558783"/>
              <a:ext cx="6861998" cy="923330"/>
            </a:xfrm>
            <a:prstGeom prst="rect">
              <a:avLst/>
            </a:prstGeom>
            <a:solidFill>
              <a:schemeClr val="accent6">
                <a:lumMod val="20000"/>
                <a:lumOff val="80000"/>
              </a:schemeClr>
            </a:solidFill>
          </p:spPr>
          <p:txBody>
            <a:bodyPr wrap="square">
              <a:spAutoFit/>
            </a:bodyPr>
            <a:lstStyle/>
            <a:p>
              <a:r>
                <a:rPr lang="en-US" dirty="0"/>
                <a:t>Identified the need for new students to have a one-page quick reference guide and wrote the first draft. All students now get this guide.</a:t>
              </a:r>
            </a:p>
          </p:txBody>
        </p:sp>
        <p:sp>
          <p:nvSpPr>
            <p:cNvPr id="10" name="TextBox 9">
              <a:extLst>
                <a:ext uri="{FF2B5EF4-FFF2-40B4-BE49-F238E27FC236}">
                  <a16:creationId xmlns:a16="http://schemas.microsoft.com/office/drawing/2014/main" id="{EA8F25DC-0E6B-4625-80ED-F4D0FCC190C7}"/>
                </a:ext>
              </a:extLst>
            </p:cNvPr>
            <p:cNvSpPr txBox="1"/>
            <p:nvPr/>
          </p:nvSpPr>
          <p:spPr>
            <a:xfrm>
              <a:off x="1471031" y="4156634"/>
              <a:ext cx="5444294" cy="369332"/>
            </a:xfrm>
            <a:prstGeom prst="rect">
              <a:avLst/>
            </a:prstGeom>
            <a:solidFill>
              <a:srgbClr val="FFFF00"/>
            </a:solidFill>
          </p:spPr>
          <p:txBody>
            <a:bodyPr wrap="square" rtlCol="0">
              <a:spAutoFit/>
            </a:bodyPr>
            <a:lstStyle/>
            <a:p>
              <a:r>
                <a:rPr lang="en-US" dirty="0"/>
                <a:t>Could you add a statement showing your initiative?</a:t>
              </a:r>
            </a:p>
          </p:txBody>
        </p:sp>
      </p:grpSp>
    </p:spTree>
    <p:extLst>
      <p:ext uri="{BB962C8B-B14F-4D97-AF65-F5344CB8AC3E}">
        <p14:creationId xmlns:p14="http://schemas.microsoft.com/office/powerpoint/2010/main" val="2925004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97157BE-05B7-463A-8176-97FF9F3015FF}"/>
              </a:ext>
            </a:extLst>
          </p:cNvPr>
          <p:cNvGrpSpPr/>
          <p:nvPr/>
        </p:nvGrpSpPr>
        <p:grpSpPr>
          <a:xfrm>
            <a:off x="1365996" y="748213"/>
            <a:ext cx="9156327" cy="2524789"/>
            <a:chOff x="1365996" y="748213"/>
            <a:chExt cx="9156327" cy="2524789"/>
          </a:xfrm>
        </p:grpSpPr>
        <p:pic>
          <p:nvPicPr>
            <p:cNvPr id="2" name="Picture 1">
              <a:extLst>
                <a:ext uri="{FF2B5EF4-FFF2-40B4-BE49-F238E27FC236}">
                  <a16:creationId xmlns:a16="http://schemas.microsoft.com/office/drawing/2014/main" id="{5C2D5AC7-301E-453B-A62F-88331F24DD3A}"/>
                </a:ext>
              </a:extLst>
            </p:cNvPr>
            <p:cNvPicPr>
              <a:picLocks noChangeAspect="1"/>
            </p:cNvPicPr>
            <p:nvPr/>
          </p:nvPicPr>
          <p:blipFill>
            <a:blip r:embed="rId2"/>
            <a:stretch>
              <a:fillRect/>
            </a:stretch>
          </p:blipFill>
          <p:spPr>
            <a:xfrm>
              <a:off x="1365996" y="748213"/>
              <a:ext cx="9008409" cy="1929414"/>
            </a:xfrm>
            <a:prstGeom prst="rect">
              <a:avLst/>
            </a:prstGeom>
          </p:spPr>
        </p:pic>
        <p:sp>
          <p:nvSpPr>
            <p:cNvPr id="3" name="TextBox 2">
              <a:extLst>
                <a:ext uri="{FF2B5EF4-FFF2-40B4-BE49-F238E27FC236}">
                  <a16:creationId xmlns:a16="http://schemas.microsoft.com/office/drawing/2014/main" id="{D3A5036F-46FC-4768-8D71-7A6B7A89D067}"/>
                </a:ext>
              </a:extLst>
            </p:cNvPr>
            <p:cNvSpPr txBox="1"/>
            <p:nvPr/>
          </p:nvSpPr>
          <p:spPr>
            <a:xfrm>
              <a:off x="6096000" y="1343588"/>
              <a:ext cx="3451412" cy="369332"/>
            </a:xfrm>
            <a:prstGeom prst="rect">
              <a:avLst/>
            </a:prstGeom>
            <a:solidFill>
              <a:srgbClr val="FFFF00"/>
            </a:solidFill>
          </p:spPr>
          <p:txBody>
            <a:bodyPr wrap="square" rtlCol="0">
              <a:spAutoFit/>
            </a:bodyPr>
            <a:lstStyle/>
            <a:p>
              <a:r>
                <a:rPr lang="en-US" dirty="0"/>
                <a:t>Inconsistent with use of bold font</a:t>
              </a:r>
            </a:p>
          </p:txBody>
        </p:sp>
        <p:sp>
          <p:nvSpPr>
            <p:cNvPr id="5" name="TextBox 4">
              <a:extLst>
                <a:ext uri="{FF2B5EF4-FFF2-40B4-BE49-F238E27FC236}">
                  <a16:creationId xmlns:a16="http://schemas.microsoft.com/office/drawing/2014/main" id="{DCBE0A50-89AF-48A3-9970-8C993BCE252C}"/>
                </a:ext>
              </a:extLst>
            </p:cNvPr>
            <p:cNvSpPr txBox="1"/>
            <p:nvPr/>
          </p:nvSpPr>
          <p:spPr>
            <a:xfrm>
              <a:off x="7127745" y="2123629"/>
              <a:ext cx="2735673" cy="369332"/>
            </a:xfrm>
            <a:prstGeom prst="rect">
              <a:avLst/>
            </a:prstGeom>
            <a:solidFill>
              <a:srgbClr val="FFFF00"/>
            </a:solidFill>
          </p:spPr>
          <p:txBody>
            <a:bodyPr wrap="square" rtlCol="0">
              <a:spAutoFit/>
            </a:bodyPr>
            <a:lstStyle/>
            <a:p>
              <a:r>
                <a:rPr lang="en-US" dirty="0"/>
                <a:t>Inconsistent with use of “.”</a:t>
              </a:r>
            </a:p>
          </p:txBody>
        </p:sp>
        <p:sp>
          <p:nvSpPr>
            <p:cNvPr id="6" name="TextBox 5">
              <a:extLst>
                <a:ext uri="{FF2B5EF4-FFF2-40B4-BE49-F238E27FC236}">
                  <a16:creationId xmlns:a16="http://schemas.microsoft.com/office/drawing/2014/main" id="{7697D08A-8D0B-4408-B92D-4A6B7E2A5034}"/>
                </a:ext>
              </a:extLst>
            </p:cNvPr>
            <p:cNvSpPr txBox="1"/>
            <p:nvPr/>
          </p:nvSpPr>
          <p:spPr>
            <a:xfrm>
              <a:off x="2970363" y="2626671"/>
              <a:ext cx="7551960" cy="646331"/>
            </a:xfrm>
            <a:prstGeom prst="rect">
              <a:avLst/>
            </a:prstGeom>
            <a:solidFill>
              <a:srgbClr val="FFFF00"/>
            </a:solidFill>
          </p:spPr>
          <p:txBody>
            <a:bodyPr wrap="square" rtlCol="0">
              <a:spAutoFit/>
            </a:bodyPr>
            <a:lstStyle/>
            <a:p>
              <a:r>
                <a:rPr lang="en-US" dirty="0"/>
                <a:t>There is an opportunity to say more about yourself by telling why you were selected. Opportunity to talk about your new skills acquired from the training.</a:t>
              </a:r>
            </a:p>
          </p:txBody>
        </p:sp>
      </p:grpSp>
      <p:grpSp>
        <p:nvGrpSpPr>
          <p:cNvPr id="8" name="Group 7">
            <a:extLst>
              <a:ext uri="{FF2B5EF4-FFF2-40B4-BE49-F238E27FC236}">
                <a16:creationId xmlns:a16="http://schemas.microsoft.com/office/drawing/2014/main" id="{96DD76A6-0297-4A6E-B360-B5090845B969}"/>
              </a:ext>
            </a:extLst>
          </p:cNvPr>
          <p:cNvGrpSpPr/>
          <p:nvPr/>
        </p:nvGrpSpPr>
        <p:grpSpPr>
          <a:xfrm>
            <a:off x="2970363" y="3361977"/>
            <a:ext cx="6861998" cy="2212634"/>
            <a:chOff x="1471031" y="4156634"/>
            <a:chExt cx="6861998" cy="2212634"/>
          </a:xfrm>
        </p:grpSpPr>
        <p:sp>
          <p:nvSpPr>
            <p:cNvPr id="9" name="Rectangle 8">
              <a:extLst>
                <a:ext uri="{FF2B5EF4-FFF2-40B4-BE49-F238E27FC236}">
                  <a16:creationId xmlns:a16="http://schemas.microsoft.com/office/drawing/2014/main" id="{2C1C5051-0341-4E11-8D2C-C3C6AB055E91}"/>
                </a:ext>
              </a:extLst>
            </p:cNvPr>
            <p:cNvSpPr/>
            <p:nvPr/>
          </p:nvSpPr>
          <p:spPr>
            <a:xfrm>
              <a:off x="1471031" y="4891940"/>
              <a:ext cx="6861998" cy="1477328"/>
            </a:xfrm>
            <a:prstGeom prst="rect">
              <a:avLst/>
            </a:prstGeom>
            <a:solidFill>
              <a:schemeClr val="accent6">
                <a:lumMod val="20000"/>
                <a:lumOff val="80000"/>
              </a:schemeClr>
            </a:solidFill>
          </p:spPr>
          <p:txBody>
            <a:bodyPr wrap="square">
              <a:spAutoFit/>
            </a:bodyPr>
            <a:lstStyle/>
            <a:p>
              <a:r>
                <a:rPr lang="en-US" dirty="0"/>
                <a:t>During the program I learned about the different personality profiles and how they can each be empowered in a team setting. As the leader of junior design competition team, I organized the agenda for the team meetings to provide everyone the opportunity to give feedback on progress of the project.</a:t>
              </a:r>
            </a:p>
          </p:txBody>
        </p:sp>
        <p:sp>
          <p:nvSpPr>
            <p:cNvPr id="10" name="TextBox 9">
              <a:extLst>
                <a:ext uri="{FF2B5EF4-FFF2-40B4-BE49-F238E27FC236}">
                  <a16:creationId xmlns:a16="http://schemas.microsoft.com/office/drawing/2014/main" id="{984D064F-BAD0-42D5-A51D-593E3194FB32}"/>
                </a:ext>
              </a:extLst>
            </p:cNvPr>
            <p:cNvSpPr txBox="1"/>
            <p:nvPr/>
          </p:nvSpPr>
          <p:spPr>
            <a:xfrm>
              <a:off x="1471031" y="4156634"/>
              <a:ext cx="5444294" cy="646331"/>
            </a:xfrm>
            <a:prstGeom prst="rect">
              <a:avLst/>
            </a:prstGeom>
            <a:solidFill>
              <a:srgbClr val="FFFF00"/>
            </a:solidFill>
          </p:spPr>
          <p:txBody>
            <a:bodyPr wrap="square" rtlCol="0">
              <a:spAutoFit/>
            </a:bodyPr>
            <a:lstStyle/>
            <a:p>
              <a:r>
                <a:rPr lang="en-US" dirty="0"/>
                <a:t>Could you add a statement showing something you learned and then practiced?</a:t>
              </a:r>
            </a:p>
          </p:txBody>
        </p:sp>
      </p:grpSp>
    </p:spTree>
    <p:extLst>
      <p:ext uri="{BB962C8B-B14F-4D97-AF65-F5344CB8AC3E}">
        <p14:creationId xmlns:p14="http://schemas.microsoft.com/office/powerpoint/2010/main" val="3488013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631</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Burg</dc:creator>
  <cp:lastModifiedBy>Tim Burg</cp:lastModifiedBy>
  <cp:revision>20</cp:revision>
  <dcterms:created xsi:type="dcterms:W3CDTF">2018-07-05T13:01:48Z</dcterms:created>
  <dcterms:modified xsi:type="dcterms:W3CDTF">2018-07-12T14:21:46Z</dcterms:modified>
</cp:coreProperties>
</file>