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69" r:id="rId3"/>
    <p:sldId id="309" r:id="rId4"/>
    <p:sldId id="303" r:id="rId5"/>
    <p:sldId id="304" r:id="rId6"/>
    <p:sldId id="305" r:id="rId7"/>
    <p:sldId id="306" r:id="rId8"/>
    <p:sldId id="311" r:id="rId9"/>
    <p:sldId id="307" r:id="rId10"/>
    <p:sldId id="308" r:id="rId11"/>
    <p:sldId id="31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 autoAdjust="0"/>
    <p:restoredTop sz="94620"/>
  </p:normalViewPr>
  <p:slideViewPr>
    <p:cSldViewPr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Sheet1!$A$1:$A$50</c:f>
              <c:numCache>
                <c:formatCode>General</c:formatCode>
                <c:ptCount val="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</c:numCache>
            </c:numRef>
          </c:xVal>
          <c:yVal>
            <c:numRef>
              <c:f>Sheet1!$B$1:$B$50</c:f>
              <c:numCache>
                <c:formatCode>General</c:formatCode>
                <c:ptCount val="50"/>
                <c:pt idx="0">
                  <c:v>0.86696407169317879</c:v>
                </c:pt>
                <c:pt idx="1">
                  <c:v>2.6505535714563933E-2</c:v>
                </c:pt>
                <c:pt idx="2">
                  <c:v>1.8608522987849319E-2</c:v>
                </c:pt>
                <c:pt idx="3">
                  <c:v>0.17529881037405926</c:v>
                </c:pt>
                <c:pt idx="4">
                  <c:v>0.32689577387860258</c:v>
                </c:pt>
                <c:pt idx="5">
                  <c:v>0.36010649854833232</c:v>
                </c:pt>
                <c:pt idx="6">
                  <c:v>0.8997370199350514</c:v>
                </c:pt>
                <c:pt idx="7">
                  <c:v>0.26872851492271832</c:v>
                </c:pt>
                <c:pt idx="8">
                  <c:v>0.65879470842215038</c:v>
                </c:pt>
                <c:pt idx="9">
                  <c:v>0.95239924946464005</c:v>
                </c:pt>
                <c:pt idx="10">
                  <c:v>0.94726190030625057</c:v>
                </c:pt>
                <c:pt idx="11">
                  <c:v>0.30466229919154675</c:v>
                </c:pt>
                <c:pt idx="12">
                  <c:v>0.76560006628521549</c:v>
                </c:pt>
                <c:pt idx="13">
                  <c:v>0.191933294437866</c:v>
                </c:pt>
                <c:pt idx="14">
                  <c:v>0.63223290954976963</c:v>
                </c:pt>
                <c:pt idx="15">
                  <c:v>0.20309262452846832</c:v>
                </c:pt>
                <c:pt idx="16">
                  <c:v>8.499438689616412E-2</c:v>
                </c:pt>
                <c:pt idx="17">
                  <c:v>0.74069778937753294</c:v>
                </c:pt>
                <c:pt idx="18">
                  <c:v>0.65213175150811709</c:v>
                </c:pt>
                <c:pt idx="19">
                  <c:v>0.35600811150843403</c:v>
                </c:pt>
                <c:pt idx="20">
                  <c:v>0.42538080838537151</c:v>
                </c:pt>
                <c:pt idx="21">
                  <c:v>0.34360862350311083</c:v>
                </c:pt>
                <c:pt idx="22">
                  <c:v>0.62180322723372383</c:v>
                </c:pt>
                <c:pt idx="23">
                  <c:v>0.88463836622102399</c:v>
                </c:pt>
                <c:pt idx="24">
                  <c:v>0.35079358871266419</c:v>
                </c:pt>
                <c:pt idx="25">
                  <c:v>0.29597456692010915</c:v>
                </c:pt>
                <c:pt idx="26">
                  <c:v>0.73376467056803807</c:v>
                </c:pt>
                <c:pt idx="27">
                  <c:v>0.87839374640422474</c:v>
                </c:pt>
                <c:pt idx="28">
                  <c:v>0.2681754706558438</c:v>
                </c:pt>
                <c:pt idx="29">
                  <c:v>0.97630447147478761</c:v>
                </c:pt>
                <c:pt idx="30">
                  <c:v>7.6029508382363775E-2</c:v>
                </c:pt>
                <c:pt idx="31">
                  <c:v>0.3347611868047915</c:v>
                </c:pt>
                <c:pt idx="32">
                  <c:v>0.53646687550688443</c:v>
                </c:pt>
                <c:pt idx="33">
                  <c:v>0.14261907937496321</c:v>
                </c:pt>
                <c:pt idx="34">
                  <c:v>0.870874048656889</c:v>
                </c:pt>
                <c:pt idx="35">
                  <c:v>0.92205812701719347</c:v>
                </c:pt>
                <c:pt idx="36">
                  <c:v>0.22036358453634564</c:v>
                </c:pt>
                <c:pt idx="37">
                  <c:v>0.29591841502272853</c:v>
                </c:pt>
                <c:pt idx="38">
                  <c:v>0.54166322448622717</c:v>
                </c:pt>
                <c:pt idx="39">
                  <c:v>0.82465009670550726</c:v>
                </c:pt>
                <c:pt idx="40">
                  <c:v>0.21214991024414387</c:v>
                </c:pt>
                <c:pt idx="41">
                  <c:v>4.5903094548307877E-2</c:v>
                </c:pt>
                <c:pt idx="42">
                  <c:v>0.27832656054654226</c:v>
                </c:pt>
                <c:pt idx="43">
                  <c:v>2.9819899799643501E-2</c:v>
                </c:pt>
                <c:pt idx="44">
                  <c:v>0.97510702179205522</c:v>
                </c:pt>
                <c:pt idx="45">
                  <c:v>0.92378273555120705</c:v>
                </c:pt>
                <c:pt idx="46">
                  <c:v>0.52355861682486327</c:v>
                </c:pt>
                <c:pt idx="47">
                  <c:v>0.7988882117981122</c:v>
                </c:pt>
                <c:pt idx="48">
                  <c:v>0.21012375562744645</c:v>
                </c:pt>
                <c:pt idx="49">
                  <c:v>0.78239524508310787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7AD-4E7D-9C0E-7DA210A34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68712"/>
        <c:axId val="555465104"/>
      </c:scatterChart>
      <c:valAx>
        <c:axId val="555468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465104"/>
        <c:crosses val="autoZero"/>
        <c:crossBetween val="midCat"/>
      </c:valAx>
      <c:valAx>
        <c:axId val="55546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468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132858392700916E-2"/>
          <c:y val="0.14078661464226258"/>
          <c:w val="0.91707349081364831"/>
          <c:h val="0.76483554158516731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Sheet1!$A$1:$A$50</c:f>
              <c:numCache>
                <c:formatCode>General</c:formatCode>
                <c:ptCount val="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</c:numCache>
            </c:numRef>
          </c:xVal>
          <c:yVal>
            <c:numRef>
              <c:f>Sheet1!$B$1:$B$50</c:f>
              <c:numCache>
                <c:formatCode>General</c:formatCode>
                <c:ptCount val="50"/>
                <c:pt idx="0">
                  <c:v>0.86696407169317879</c:v>
                </c:pt>
                <c:pt idx="1">
                  <c:v>2.6505535714563933E-2</c:v>
                </c:pt>
                <c:pt idx="2">
                  <c:v>1.8608522987849319E-2</c:v>
                </c:pt>
                <c:pt idx="3">
                  <c:v>0.17529881037405926</c:v>
                </c:pt>
                <c:pt idx="4">
                  <c:v>0.32689577387860258</c:v>
                </c:pt>
                <c:pt idx="5">
                  <c:v>0.36010649854833232</c:v>
                </c:pt>
                <c:pt idx="6">
                  <c:v>0.8997370199350514</c:v>
                </c:pt>
                <c:pt idx="7">
                  <c:v>0.26872851492271832</c:v>
                </c:pt>
                <c:pt idx="8">
                  <c:v>0.65879470842215038</c:v>
                </c:pt>
                <c:pt idx="9">
                  <c:v>0.95239924946464005</c:v>
                </c:pt>
                <c:pt idx="10">
                  <c:v>0.94726190030625057</c:v>
                </c:pt>
                <c:pt idx="11">
                  <c:v>0.30466229919154675</c:v>
                </c:pt>
                <c:pt idx="12">
                  <c:v>0.76560006628521549</c:v>
                </c:pt>
                <c:pt idx="13">
                  <c:v>0.191933294437866</c:v>
                </c:pt>
                <c:pt idx="14">
                  <c:v>0.63223290954976963</c:v>
                </c:pt>
                <c:pt idx="15">
                  <c:v>0.20309262452846832</c:v>
                </c:pt>
                <c:pt idx="16">
                  <c:v>8.499438689616412E-2</c:v>
                </c:pt>
                <c:pt idx="17">
                  <c:v>0.74069778937753294</c:v>
                </c:pt>
                <c:pt idx="18">
                  <c:v>0.65213175150811709</c:v>
                </c:pt>
                <c:pt idx="19">
                  <c:v>0.35600811150843403</c:v>
                </c:pt>
                <c:pt idx="20">
                  <c:v>0.42538080838537151</c:v>
                </c:pt>
                <c:pt idx="21">
                  <c:v>0.34360862350311083</c:v>
                </c:pt>
                <c:pt idx="22">
                  <c:v>0.62180322723372383</c:v>
                </c:pt>
                <c:pt idx="23">
                  <c:v>0.88463836622102399</c:v>
                </c:pt>
                <c:pt idx="24">
                  <c:v>0.35079358871266419</c:v>
                </c:pt>
                <c:pt idx="25">
                  <c:v>0.29597456692010915</c:v>
                </c:pt>
                <c:pt idx="26">
                  <c:v>0.73376467056803807</c:v>
                </c:pt>
                <c:pt idx="27">
                  <c:v>0.87839374640422474</c:v>
                </c:pt>
                <c:pt idx="28">
                  <c:v>0.2681754706558438</c:v>
                </c:pt>
                <c:pt idx="29">
                  <c:v>0.97630447147478761</c:v>
                </c:pt>
                <c:pt idx="30">
                  <c:v>7.6029508382363775E-2</c:v>
                </c:pt>
                <c:pt idx="31">
                  <c:v>0.3347611868047915</c:v>
                </c:pt>
                <c:pt idx="32">
                  <c:v>0.53646687550688443</c:v>
                </c:pt>
                <c:pt idx="33">
                  <c:v>0.14261907937496321</c:v>
                </c:pt>
                <c:pt idx="34">
                  <c:v>0.870874048656889</c:v>
                </c:pt>
                <c:pt idx="35">
                  <c:v>0.92205812701719347</c:v>
                </c:pt>
                <c:pt idx="36">
                  <c:v>0.22036358453634564</c:v>
                </c:pt>
                <c:pt idx="37">
                  <c:v>0.29591841502272853</c:v>
                </c:pt>
                <c:pt idx="38">
                  <c:v>0.54166322448622717</c:v>
                </c:pt>
                <c:pt idx="39">
                  <c:v>0.82465009670550726</c:v>
                </c:pt>
                <c:pt idx="40">
                  <c:v>0.21214991024414387</c:v>
                </c:pt>
                <c:pt idx="41">
                  <c:v>4.5903094548307877E-2</c:v>
                </c:pt>
                <c:pt idx="42">
                  <c:v>0.27832656054654226</c:v>
                </c:pt>
                <c:pt idx="43">
                  <c:v>2.9819899799643501E-2</c:v>
                </c:pt>
                <c:pt idx="44">
                  <c:v>0.97510702179205522</c:v>
                </c:pt>
                <c:pt idx="45">
                  <c:v>0.92378273555120705</c:v>
                </c:pt>
                <c:pt idx="46">
                  <c:v>0.52355861682486327</c:v>
                </c:pt>
                <c:pt idx="47">
                  <c:v>0.7988882117981122</c:v>
                </c:pt>
                <c:pt idx="48">
                  <c:v>0.21012375562744645</c:v>
                </c:pt>
                <c:pt idx="49">
                  <c:v>0.78239524508310787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7AD-4E7D-9C0E-7DA210A34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68712"/>
        <c:axId val="555465104"/>
      </c:scatterChart>
      <c:valAx>
        <c:axId val="555468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465104"/>
        <c:crosses val="autoZero"/>
        <c:crossBetween val="midCat"/>
      </c:valAx>
      <c:valAx>
        <c:axId val="55546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468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F1AC1-1324-4410-8100-96EC5948947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85AB9-ADF8-4CE4-B241-819EAD44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3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508" y="1306298"/>
            <a:ext cx="7772400" cy="1470025"/>
          </a:xfrm>
        </p:spPr>
        <p:txBody>
          <a:bodyPr/>
          <a:lstStyle>
            <a:lvl1pPr algn="ctr">
              <a:defRPr sz="66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308" y="3475495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3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6135" y="959377"/>
            <a:ext cx="7865390" cy="51004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5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867" y="341839"/>
            <a:ext cx="7756902" cy="469281"/>
          </a:xfrm>
        </p:spPr>
        <p:txBody>
          <a:bodyPr/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135" y="959377"/>
            <a:ext cx="7865390" cy="510046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1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5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6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8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4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268" y="1409700"/>
            <a:ext cx="7772400" cy="1143000"/>
          </a:xfrm>
        </p:spPr>
        <p:txBody>
          <a:bodyPr/>
          <a:lstStyle>
            <a:lvl1pPr>
              <a:defRPr sz="6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420C05-A326-45DA-80C0-CFAD15CD9DD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063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1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0880" y="1088020"/>
            <a:ext cx="7756902" cy="2581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D5133-CE90-8E4E-9BB0-FA479642CBDD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A6343-58AD-FE42-B971-17AD66C52A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6675"/>
          </a:xfrm>
          <a:prstGeom prst="rect">
            <a:avLst/>
          </a:prstGeom>
          <a:solidFill>
            <a:srgbClr val="FA190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6200000">
            <a:off x="-3395663" y="3393403"/>
            <a:ext cx="6858000" cy="66675"/>
          </a:xfrm>
          <a:prstGeom prst="rect">
            <a:avLst/>
          </a:prstGeom>
          <a:solidFill>
            <a:srgbClr val="FA190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65520" y="5478"/>
            <a:ext cx="778480" cy="80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6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6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qpoint.info/re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7907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REM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4900" b="1" spc="-150" dirty="0">
                <a:solidFill>
                  <a:schemeClr val="tx1"/>
                </a:solidFill>
              </a:rPr>
              <a:t>Name of Presentation Here</a:t>
            </a:r>
            <a:br>
              <a:rPr lang="en-US" spc="-15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19600"/>
            <a:ext cx="6400800" cy="1524000"/>
          </a:xfrm>
          <a:solidFill>
            <a:schemeClr val="bg1">
              <a:alpha val="50000"/>
            </a:schemeClr>
          </a:solidFill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n-US" sz="1800" dirty="0">
                <a:solidFill>
                  <a:srgbClr val="9B9181"/>
                </a:solidFill>
              </a:rPr>
              <a:t>Created under NSF Grant: EAGER CBET 1451319</a:t>
            </a:r>
          </a:p>
          <a:p>
            <a:pPr algn="l">
              <a:spcBef>
                <a:spcPts val="0"/>
              </a:spcBef>
            </a:pPr>
            <a:r>
              <a:rPr lang="en-US" sz="1800" dirty="0">
                <a:hlinkClick r:id="rId2"/>
              </a:rPr>
              <a:t>http://eqpoint.info/rem</a:t>
            </a:r>
            <a:endParaRPr lang="en-US" sz="1800" dirty="0"/>
          </a:p>
          <a:p>
            <a:pPr algn="l">
              <a:spcBef>
                <a:spcPts val="0"/>
              </a:spcBef>
            </a:pPr>
            <a:endParaRPr lang="en-US" sz="1800" dirty="0"/>
          </a:p>
          <a:p>
            <a:pPr algn="l">
              <a:spcBef>
                <a:spcPts val="0"/>
              </a:spcBef>
            </a:pPr>
            <a:r>
              <a:rPr lang="en-US" sz="1800" dirty="0"/>
              <a:t>Student Name</a:t>
            </a:r>
          </a:p>
          <a:p>
            <a:pPr algn="l">
              <a:spcBef>
                <a:spcPts val="0"/>
              </a:spcBef>
            </a:pPr>
            <a:r>
              <a:rPr lang="en-US" sz="1800" dirty="0"/>
              <a:t>Student@uga.edu</a:t>
            </a:r>
          </a:p>
          <a:p>
            <a:pPr algn="l">
              <a:spcBef>
                <a:spcPts val="0"/>
              </a:spcBef>
            </a:pPr>
            <a:r>
              <a:rPr lang="en-US" sz="1800" dirty="0"/>
              <a:t>University of Georgia</a:t>
            </a:r>
          </a:p>
          <a:p>
            <a:pPr algn="l">
              <a:spcBef>
                <a:spcPts val="0"/>
              </a:spcBef>
            </a:pPr>
            <a:endParaRPr lang="en-US" sz="18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38200" y="3048000"/>
            <a:ext cx="7747363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937303C-7605-421F-8374-3A5CF9D9524B}"/>
              </a:ext>
            </a:extLst>
          </p:cNvPr>
          <p:cNvSpPr txBox="1"/>
          <p:nvPr/>
        </p:nvSpPr>
        <p:spPr>
          <a:xfrm>
            <a:off x="3210155" y="990601"/>
            <a:ext cx="379049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Add the name of your presentation and your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706908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F70D2-200F-48E6-868F-C1AE3A67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 in Article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1DF89-11DD-4CC5-BB15-1EFD0BBE7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It may be important for the context of the article you are presenting to know how  the work was funded.</a:t>
            </a:r>
          </a:p>
          <a:p>
            <a:pPr marL="771525" lvl="1" indent="-371475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Financial support</a:t>
            </a:r>
          </a:p>
          <a:p>
            <a:pPr marL="771525" lvl="1" indent="-371475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Contributors to work who are not authors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2D43BB-9819-473E-968C-04F8AE94D49D}"/>
              </a:ext>
            </a:extLst>
          </p:cNvPr>
          <p:cNvSpPr txBox="1"/>
          <p:nvPr/>
        </p:nvSpPr>
        <p:spPr>
          <a:xfrm>
            <a:off x="2590800" y="4419600"/>
            <a:ext cx="379049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This slide is optional. Use it if you feel it enhances the audience’s understanding. </a:t>
            </a:r>
          </a:p>
        </p:txBody>
      </p:sp>
    </p:spTree>
    <p:extLst>
      <p:ext uri="{BB962C8B-B14F-4D97-AF65-F5344CB8AC3E}">
        <p14:creationId xmlns:p14="http://schemas.microsoft.com/office/powerpoint/2010/main" val="172078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F79BB-9378-416C-8E88-2446763B7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81DCA-6913-4ADB-B547-552452525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134" y="959377"/>
            <a:ext cx="8021665" cy="5100460"/>
          </a:xfrm>
        </p:spPr>
        <p:txBody>
          <a:bodyPr>
            <a:normAutofit/>
          </a:bodyPr>
          <a:lstStyle/>
          <a:p>
            <a:pPr marL="0" indent="0" defTabSz="984250">
              <a:buClr>
                <a:srgbClr val="6600CC"/>
              </a:buClr>
              <a:buNone/>
            </a:pPr>
            <a:r>
              <a:rPr lang="en-US" sz="2000" i="1" dirty="0"/>
              <a:t>This work was supported by the Harbor Lights Endowment.  </a:t>
            </a:r>
            <a:endParaRPr lang="en-US" sz="2000" dirty="0"/>
          </a:p>
          <a:p>
            <a:pPr marL="771525" lvl="1" indent="-371475" defTabSz="984250">
              <a:buClr>
                <a:srgbClr val="6600CC"/>
              </a:buClr>
              <a:buFont typeface="Wingdings" panose="05000000000000000000" pitchFamily="2" charset="2"/>
              <a:buChar char="q"/>
            </a:pPr>
            <a:endParaRPr lang="en-US" dirty="0"/>
          </a:p>
          <a:p>
            <a:pPr marL="771525" lvl="1" indent="-371475" defTabSz="984250">
              <a:buClr>
                <a:srgbClr val="6600CC"/>
              </a:buCl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4A4FC-6AC8-4BF2-A76D-E6D48B092D9C}"/>
              </a:ext>
            </a:extLst>
          </p:cNvPr>
          <p:cNvSpPr txBox="1"/>
          <p:nvPr/>
        </p:nvSpPr>
        <p:spPr>
          <a:xfrm>
            <a:off x="2057400" y="4191000"/>
            <a:ext cx="4879413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371475" indent="-371475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How are you supported</a:t>
            </a:r>
          </a:p>
          <a:p>
            <a:pPr marL="771525" lvl="1" indent="-371475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Financial support</a:t>
            </a:r>
          </a:p>
          <a:p>
            <a:pPr marL="771525" lvl="1" indent="-371475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Contributors to work who are not authors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4CE342-DBB2-4448-8096-C8BD7370AEA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24200" y="2133600"/>
            <a:ext cx="183832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0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5CDB65E-DE3B-40C2-B6B4-17BF3FF4B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6028"/>
            <a:ext cx="8458200" cy="604786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rgbClr val="B760F9"/>
              </a:buClr>
              <a:buFont typeface="Wingdings" panose="05000000000000000000" pitchFamily="2" charset="2"/>
              <a:buNone/>
              <a:defRPr/>
            </a:pPr>
            <a:r>
              <a:rPr lang="en-US" altLang="en-US" sz="3200" dirty="0"/>
              <a:t>Outline of Topics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D8AFE28-44E6-473D-8AEF-D78F1E3DE4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880814"/>
            <a:ext cx="8510588" cy="4525963"/>
          </a:xfrm>
        </p:spPr>
        <p:txBody>
          <a:bodyPr>
            <a:normAutofit/>
          </a:bodyPr>
          <a:lstStyle/>
          <a:p>
            <a:pPr defTabSz="984250">
              <a:buClr>
                <a:schemeClr val="tx1"/>
              </a:buClr>
            </a:pPr>
            <a:r>
              <a:rPr lang="en-US" dirty="0"/>
              <a:t>Goal and Relevance </a:t>
            </a:r>
          </a:p>
          <a:p>
            <a:pPr defTabSz="984250">
              <a:buClr>
                <a:schemeClr val="tx1"/>
              </a:buClr>
            </a:pPr>
            <a:r>
              <a:rPr lang="en-US" dirty="0"/>
              <a:t>Background</a:t>
            </a:r>
          </a:p>
          <a:p>
            <a:pPr defTabSz="984250">
              <a:buClr>
                <a:schemeClr val="tx1"/>
              </a:buClr>
            </a:pPr>
            <a:r>
              <a:rPr lang="en-US" dirty="0"/>
              <a:t>Methods </a:t>
            </a:r>
          </a:p>
          <a:p>
            <a:pPr defTabSz="984250">
              <a:buClr>
                <a:schemeClr val="tx1"/>
              </a:buClr>
            </a:pPr>
            <a:r>
              <a:rPr lang="en-US" dirty="0"/>
              <a:t>Results and Discussion </a:t>
            </a:r>
          </a:p>
          <a:p>
            <a:pPr defTabSz="984250">
              <a:buClr>
                <a:schemeClr val="tx1"/>
              </a:buClr>
            </a:pPr>
            <a:r>
              <a:rPr lang="en-US" dirty="0"/>
              <a:t>Conclusions </a:t>
            </a:r>
          </a:p>
          <a:p>
            <a:pPr defTabSz="984250">
              <a:buClr>
                <a:schemeClr val="tx1"/>
              </a:buClr>
            </a:pPr>
            <a:r>
              <a:rPr lang="en-US" dirty="0"/>
              <a:t>Acknowledgments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11ECA9-5E1B-4542-B581-4D8B54E6601F}"/>
              </a:ext>
            </a:extLst>
          </p:cNvPr>
          <p:cNvSpPr txBox="1"/>
          <p:nvPr/>
        </p:nvSpPr>
        <p:spPr>
          <a:xfrm>
            <a:off x="3962400" y="3962400"/>
            <a:ext cx="4267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This slide is optional. Use it if you feel it enhances the audience’s understanding. Probably not useful here given that the talk follows a well-known format.</a:t>
            </a:r>
          </a:p>
        </p:txBody>
      </p:sp>
    </p:spTree>
    <p:extLst>
      <p:ext uri="{BB962C8B-B14F-4D97-AF65-F5344CB8AC3E}">
        <p14:creationId xmlns:p14="http://schemas.microsoft.com/office/powerpoint/2010/main" val="109601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F1429-B867-4C94-BAC0-EFCBD0CC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FA40C-AA55-42E4-9359-9331821FE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0DCFE4-758A-4C9E-AC74-0C499D0A8197}"/>
              </a:ext>
            </a:extLst>
          </p:cNvPr>
          <p:cNvSpPr txBox="1"/>
          <p:nvPr/>
        </p:nvSpPr>
        <p:spPr>
          <a:xfrm>
            <a:off x="1219200" y="1955335"/>
            <a:ext cx="7328931" cy="31085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Notes on this Template: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Suggested layout for a 7-10 minute talk presenting a research article.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Most slides will take 1-2 minutes.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Don’t add many slides or make the font smaller to add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Delete this slide.</a:t>
            </a:r>
          </a:p>
        </p:txBody>
      </p:sp>
    </p:spTree>
    <p:extLst>
      <p:ext uri="{BB962C8B-B14F-4D97-AF65-F5344CB8AC3E}">
        <p14:creationId xmlns:p14="http://schemas.microsoft.com/office/powerpoint/2010/main" val="3010985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F70D2-200F-48E6-868F-C1AE3A67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Goals and Relevance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1DF89-11DD-4CC5-BB15-1EFD0BBE7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637" y="878770"/>
            <a:ext cx="7844725" cy="5100460"/>
          </a:xfrm>
        </p:spPr>
        <p:txBody>
          <a:bodyPr>
            <a:normAutofit/>
          </a:bodyPr>
          <a:lstStyle/>
          <a:p>
            <a:pPr lvl="1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This information can be found in the Abstract</a:t>
            </a:r>
          </a:p>
          <a:p>
            <a:pPr lvl="2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Describe the problem and why is it important to the world</a:t>
            </a:r>
          </a:p>
          <a:p>
            <a:pPr lvl="3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This level of bullets ok</a:t>
            </a:r>
          </a:p>
          <a:p>
            <a:pPr lvl="4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Always have at least two bullets on a level</a:t>
            </a:r>
          </a:p>
          <a:p>
            <a:pPr lvl="5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Probably not needed </a:t>
            </a:r>
          </a:p>
          <a:p>
            <a:pPr lvl="6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Always have at least two bullets on a level</a:t>
            </a:r>
          </a:p>
          <a:p>
            <a:pPr lvl="7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050" dirty="0"/>
              <a:t>Definitely not!!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FEED4C-6EEA-464B-9744-B92550313CBC}"/>
              </a:ext>
            </a:extLst>
          </p:cNvPr>
          <p:cNvSpPr txBox="1"/>
          <p:nvPr/>
        </p:nvSpPr>
        <p:spPr>
          <a:xfrm>
            <a:off x="2676755" y="3810000"/>
            <a:ext cx="379049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Two - three levels of bullets is appropriate for this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279561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F70D2-200F-48E6-868F-C1AE3A67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1DF89-11DD-4CC5-BB15-1EFD0BBE7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What theories, findings, knowledge already exist, previous research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763FF-5D08-46BD-AF8F-DC74E8601F04}"/>
              </a:ext>
            </a:extLst>
          </p:cNvPr>
          <p:cNvSpPr txBox="1"/>
          <p:nvPr/>
        </p:nvSpPr>
        <p:spPr>
          <a:xfrm>
            <a:off x="1219200" y="2895600"/>
            <a:ext cx="379049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Bullets are an outline. Generally, don’t use a single bullet at a given level. If you don’t have at least 2 items, then you probably don’t need a bullet at this level.</a:t>
            </a:r>
          </a:p>
        </p:txBody>
      </p:sp>
    </p:spTree>
    <p:extLst>
      <p:ext uri="{BB962C8B-B14F-4D97-AF65-F5344CB8AC3E}">
        <p14:creationId xmlns:p14="http://schemas.microsoft.com/office/powerpoint/2010/main" val="350057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F70D2-200F-48E6-868F-C1AE3A67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1DF89-11DD-4CC5-BB15-1EFD0BBE7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What was the experimental design</a:t>
            </a:r>
          </a:p>
          <a:p>
            <a:pPr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Tests conducted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3FADB9-C5C4-437D-B379-6EBFE455A66B}"/>
              </a:ext>
            </a:extLst>
          </p:cNvPr>
          <p:cNvSpPr txBox="1"/>
          <p:nvPr/>
        </p:nvSpPr>
        <p:spPr>
          <a:xfrm>
            <a:off x="2667000" y="3276600"/>
            <a:ext cx="32004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Use photographs, charts, and illustrations to support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860721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F70D2-200F-48E6-868F-C1AE3A67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Results and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1DF89-11DD-4CC5-BB15-1EFD0BBE7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23" y="878770"/>
            <a:ext cx="7865390" cy="5100460"/>
          </a:xfrm>
        </p:spPr>
        <p:txBody>
          <a:bodyPr>
            <a:normAutofit/>
          </a:bodyPr>
          <a:lstStyle/>
          <a:p>
            <a:pPr lvl="1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Representative data, could be in the form of figures or tables</a:t>
            </a:r>
          </a:p>
          <a:p>
            <a:pPr lvl="1" indent="-342900"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Thoughts and insights regarding the data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58BE4-17ED-4125-AF7A-13340015D67C}"/>
              </a:ext>
            </a:extLst>
          </p:cNvPr>
          <p:cNvSpPr txBox="1"/>
          <p:nvPr/>
        </p:nvSpPr>
        <p:spPr>
          <a:xfrm>
            <a:off x="1143001" y="3465374"/>
            <a:ext cx="32004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Use photographs, charts, and illustrations to support your presentation.</a:t>
            </a:r>
          </a:p>
          <a:p>
            <a:r>
              <a:rPr lang="en-US" dirty="0"/>
              <a:t>Use enough space to clearly present the results. Will likely want extra slides here.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0674023-A438-4F7B-B3AA-2721E0621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261652"/>
              </p:ext>
            </p:extLst>
          </p:nvPr>
        </p:nvGraphicFramePr>
        <p:xfrm>
          <a:off x="5029202" y="3265714"/>
          <a:ext cx="2895600" cy="1975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860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F70D2-200F-48E6-868F-C1AE3A672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5318502" cy="64633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bg1"/>
                </a:solidFill>
              </a:rPr>
              <a:t>Results and Discussion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0674023-A438-4F7B-B3AA-2721E0621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454675"/>
              </p:ext>
            </p:extLst>
          </p:nvPr>
        </p:nvGraphicFramePr>
        <p:xfrm>
          <a:off x="1447800" y="830132"/>
          <a:ext cx="7262166" cy="5197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11DF430-9E95-46B4-A307-5BD1CD9AC3A0}"/>
              </a:ext>
            </a:extLst>
          </p:cNvPr>
          <p:cNvSpPr txBox="1"/>
          <p:nvPr/>
        </p:nvSpPr>
        <p:spPr>
          <a:xfrm>
            <a:off x="5715000" y="996082"/>
            <a:ext cx="3200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 better display of the previous plot</a:t>
            </a:r>
          </a:p>
        </p:txBody>
      </p:sp>
    </p:spTree>
    <p:extLst>
      <p:ext uri="{BB962C8B-B14F-4D97-AF65-F5344CB8AC3E}">
        <p14:creationId xmlns:p14="http://schemas.microsoft.com/office/powerpoint/2010/main" val="2501924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F70D2-200F-48E6-868F-C1AE3A67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1DF89-11DD-4CC5-BB15-1EFD0BBE7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Very specific facts, not hypotheses</a:t>
            </a:r>
          </a:p>
          <a:p>
            <a:pPr defTabSz="9842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Implications for further research</a:t>
            </a:r>
          </a:p>
        </p:txBody>
      </p:sp>
    </p:spTree>
    <p:extLst>
      <p:ext uri="{BB962C8B-B14F-4D97-AF65-F5344CB8AC3E}">
        <p14:creationId xmlns:p14="http://schemas.microsoft.com/office/powerpoint/2010/main" val="33116620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ysClr val="window" lastClr="FFFFFF"/>
      </a:lt1>
      <a:dk2>
        <a:srgbClr val="000000"/>
      </a:dk2>
      <a:lt2>
        <a:srgbClr val="EEECE1"/>
      </a:lt2>
      <a:accent1>
        <a:srgbClr val="FA1905"/>
      </a:accent1>
      <a:accent2>
        <a:srgbClr val="5F5A65"/>
      </a:accent2>
      <a:accent3>
        <a:srgbClr val="B8DE69"/>
      </a:accent3>
      <a:accent4>
        <a:srgbClr val="8064A2"/>
      </a:accent4>
      <a:accent5>
        <a:srgbClr val="4BACC6"/>
      </a:accent5>
      <a:accent6>
        <a:srgbClr val="F79646"/>
      </a:accent6>
      <a:hlink>
        <a:srgbClr val="CF4216"/>
      </a:hlink>
      <a:folHlink>
        <a:srgbClr val="FE370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397</Words>
  <Application>Microsoft Macintosh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1_Office Theme</vt:lpstr>
      <vt:lpstr>REM Name of Presentation Here  </vt:lpstr>
      <vt:lpstr>Outline of Topics</vt:lpstr>
      <vt:lpstr>PowerPoint Presentation</vt:lpstr>
      <vt:lpstr>Goals and Relevance </vt:lpstr>
      <vt:lpstr>Background</vt:lpstr>
      <vt:lpstr>Methods</vt:lpstr>
      <vt:lpstr>Results and Discussion </vt:lpstr>
      <vt:lpstr>Results and Discussion </vt:lpstr>
      <vt:lpstr>Conclusions</vt:lpstr>
      <vt:lpstr>Acknowledgments in Article</vt:lpstr>
      <vt:lpstr>Acknowledgments</vt:lpstr>
    </vt:vector>
  </TitlesOfParts>
  <Company>Clemson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Qualifying Exam Trauma Fracture Test System</dc:title>
  <dc:creator>Olsen</dc:creator>
  <cp:lastModifiedBy>Kelsey Collins</cp:lastModifiedBy>
  <cp:revision>32</cp:revision>
  <dcterms:created xsi:type="dcterms:W3CDTF">2013-09-11T11:48:19Z</dcterms:created>
  <dcterms:modified xsi:type="dcterms:W3CDTF">2021-10-14T20:19:29Z</dcterms:modified>
</cp:coreProperties>
</file>