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67" r:id="rId3"/>
    <p:sldId id="269" r:id="rId4"/>
    <p:sldId id="270" r:id="rId5"/>
    <p:sldId id="271" r:id="rId6"/>
    <p:sldId id="272" r:id="rId7"/>
    <p:sldId id="268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70" d="100"/>
          <a:sy n="70" d="100"/>
        </p:scale>
        <p:origin x="905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F1AC1-1324-4410-8100-96EC5948947A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85AB9-ADF8-4CE4-B241-819EAD44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3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2DA91-873A-41EB-8AA8-F0A83AC0F0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57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2DA91-873A-41EB-8AA8-F0A83AC0F0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57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2DA91-873A-41EB-8AA8-F0A83AC0F0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57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2DA91-873A-41EB-8AA8-F0A83AC0F0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57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2DA91-873A-41EB-8AA8-F0A83AC0F0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57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2DA91-873A-41EB-8AA8-F0A83AC0F0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57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2DA91-873A-41EB-8AA8-F0A83AC0F0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57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136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301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067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30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8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544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574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827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189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408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6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313660-CBE2-4B08-A641-05B8C51A36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7/6/2018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C7115F-C188-4560-A01A-8F51670C89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64699160-D332-4CA3-B4FA-6999305261F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5943600"/>
            <a:ext cx="9144000" cy="1036410"/>
          </a:xfrm>
          <a:prstGeom prst="rect">
            <a:avLst/>
          </a:prstGeom>
        </p:spPr>
      </p:pic>
      <p:sp>
        <p:nvSpPr>
          <p:cNvPr id="8" name="Round Single Corner Rectangle 28">
            <a:extLst>
              <a:ext uri="{FF2B5EF4-FFF2-40B4-BE49-F238E27FC236}">
                <a16:creationId xmlns:a16="http://schemas.microsoft.com/office/drawing/2014/main" id="{6A7478C3-F2A8-4B53-9B60-3FC0B95CCA34}"/>
              </a:ext>
            </a:extLst>
          </p:cNvPr>
          <p:cNvSpPr/>
          <p:nvPr userDrawn="1"/>
        </p:nvSpPr>
        <p:spPr>
          <a:xfrm rot="10800000">
            <a:off x="8382000" y="-1"/>
            <a:ext cx="762000" cy="457200"/>
          </a:xfrm>
          <a:prstGeom prst="round1Rect">
            <a:avLst>
              <a:gd name="adj" fmla="val 50000"/>
            </a:avLst>
          </a:prstGeom>
          <a:solidFill>
            <a:srgbClr val="716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7">
            <a:extLst>
              <a:ext uri="{FF2B5EF4-FFF2-40B4-BE49-F238E27FC236}">
                <a16:creationId xmlns:a16="http://schemas.microsoft.com/office/drawing/2014/main" id="{AFCD3DF7-AD60-4DFA-B9C5-46C0AB4F4C7D}"/>
              </a:ext>
            </a:extLst>
          </p:cNvPr>
          <p:cNvSpPr txBox="1">
            <a:spLocks/>
          </p:cNvSpPr>
          <p:nvPr userDrawn="1"/>
        </p:nvSpPr>
        <p:spPr>
          <a:xfrm>
            <a:off x="8382000" y="55292"/>
            <a:ext cx="533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F92B77-AF20-4164-B6C2-1B30178E304D}" type="slidenum">
              <a:rPr lang="en-US" b="1" smtClean="0">
                <a:solidFill>
                  <a:srgbClr val="E0DDD8"/>
                </a:solidFill>
              </a:rPr>
              <a:pPr/>
              <a:t>‹#›</a:t>
            </a:fld>
            <a:endParaRPr lang="en-US" b="1" dirty="0">
              <a:solidFill>
                <a:srgbClr val="E0DD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75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057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solidFill>
                  <a:srgbClr val="3F0C76"/>
                </a:solidFill>
              </a:rPr>
              <a:t>REM</a:t>
            </a:r>
            <a:br>
              <a:rPr lang="en-US" dirty="0">
                <a:solidFill>
                  <a:srgbClr val="3F0C76"/>
                </a:solidFill>
              </a:rPr>
            </a:br>
            <a:r>
              <a:rPr lang="en-US" sz="4900" b="1" spc="-150" dirty="0">
                <a:solidFill>
                  <a:srgbClr val="3F0C76"/>
                </a:solidFill>
              </a:rPr>
              <a:t>Different Types of Research Articles</a:t>
            </a:r>
            <a:br>
              <a:rPr lang="en-US" spc="-150" dirty="0">
                <a:solidFill>
                  <a:srgbClr val="3F0C76"/>
                </a:solidFill>
              </a:rPr>
            </a:br>
            <a:r>
              <a:rPr lang="en-US" dirty="0">
                <a:solidFill>
                  <a:srgbClr val="3F0C76"/>
                </a:solidFill>
              </a:rPr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038600"/>
            <a:ext cx="6400800" cy="15240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1800" dirty="0">
                <a:solidFill>
                  <a:srgbClr val="9B9181"/>
                </a:solidFill>
              </a:rPr>
              <a:t>Department of Bioengineering</a:t>
            </a:r>
          </a:p>
          <a:p>
            <a:pPr algn="l">
              <a:spcBef>
                <a:spcPts val="0"/>
              </a:spcBef>
            </a:pPr>
            <a:r>
              <a:rPr lang="en-US" sz="1800" dirty="0">
                <a:solidFill>
                  <a:srgbClr val="9B9181"/>
                </a:solidFill>
              </a:rPr>
              <a:t>Institute for Biological Interfaces of Engineering</a:t>
            </a:r>
          </a:p>
          <a:p>
            <a:pPr algn="l">
              <a:spcBef>
                <a:spcPts val="0"/>
              </a:spcBef>
            </a:pPr>
            <a:r>
              <a:rPr lang="en-US" sz="1800" dirty="0">
                <a:solidFill>
                  <a:srgbClr val="9B9181"/>
                </a:solidFill>
              </a:rPr>
              <a:t>Clemson University</a:t>
            </a:r>
          </a:p>
          <a:p>
            <a:pPr algn="l">
              <a:spcBef>
                <a:spcPts val="0"/>
              </a:spcBef>
            </a:pPr>
            <a:r>
              <a:rPr lang="en-US" sz="1800" dirty="0">
                <a:solidFill>
                  <a:srgbClr val="9B9181"/>
                </a:solidFill>
              </a:rPr>
              <a:t>February 27, 2015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838200" y="3048000"/>
            <a:ext cx="7747363" cy="0"/>
          </a:xfrm>
          <a:prstGeom prst="line">
            <a:avLst/>
          </a:prstGeom>
          <a:ln>
            <a:solidFill>
              <a:srgbClr val="71685A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90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3F0C76"/>
                </a:solidFill>
                <a:latin typeface="+mn-lt"/>
                <a:ea typeface="Verdana" pitchFamily="34" charset="0"/>
                <a:cs typeface="Verdana" pitchFamily="34" charset="0"/>
              </a:rPr>
              <a:t>Types of Research Articles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Experimental Articles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Meta-Analysis Articles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Articles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16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8382000" y="55292"/>
            <a:ext cx="533400" cy="365125"/>
          </a:xfrm>
        </p:spPr>
        <p:txBody>
          <a:bodyPr/>
          <a:lstStyle/>
          <a:p>
            <a:pPr algn="l"/>
            <a:fld id="{BDF92B77-AF20-4164-B6C2-1B30178E304D}" type="slidenum">
              <a:rPr lang="en-US" sz="1800" b="1" smtClean="0">
                <a:solidFill>
                  <a:srgbClr val="E0DDD8"/>
                </a:solidFill>
              </a:rPr>
              <a:pPr algn="l"/>
              <a:t>2</a:t>
            </a:fld>
            <a:endParaRPr lang="en-US" sz="1800" b="1" dirty="0">
              <a:solidFill>
                <a:srgbClr val="E0DDD8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" y="914400"/>
            <a:ext cx="8153400" cy="0"/>
          </a:xfrm>
          <a:prstGeom prst="line">
            <a:avLst/>
          </a:prstGeom>
          <a:ln>
            <a:solidFill>
              <a:srgbClr val="71685A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06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3F0C76"/>
                </a:solidFill>
                <a:latin typeface="+mn-lt"/>
                <a:ea typeface="Verdana" pitchFamily="34" charset="0"/>
                <a:cs typeface="Verdana" pitchFamily="34" charset="0"/>
              </a:rPr>
              <a:t>Types of Research Articles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Experimental Articles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Experimental testing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Scientific communication about personal/lab group experiments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Experimental methodology</a:t>
            </a:r>
          </a:p>
          <a:p>
            <a:pPr marL="914400" lvl="1" indent="-514350">
              <a:buFont typeface="+mj-lt"/>
              <a:buAutoNum type="alphaLcParenR"/>
            </a:pPr>
            <a:endParaRPr lang="en-US" dirty="0"/>
          </a:p>
          <a:p>
            <a:pPr marL="1314450" lvl="2" indent="-514350">
              <a:buFont typeface="+mj-lt"/>
              <a:buAutoNum type="romanLcPeriod"/>
            </a:pPr>
            <a:endParaRPr lang="en-US" dirty="0"/>
          </a:p>
        </p:txBody>
      </p:sp>
      <p:sp>
        <p:nvSpPr>
          <p:cNvPr id="16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8382000" y="55292"/>
            <a:ext cx="533400" cy="365125"/>
          </a:xfrm>
        </p:spPr>
        <p:txBody>
          <a:bodyPr/>
          <a:lstStyle/>
          <a:p>
            <a:pPr algn="l"/>
            <a:fld id="{BDF92B77-AF20-4164-B6C2-1B30178E304D}" type="slidenum">
              <a:rPr lang="en-US" sz="1800" b="1" smtClean="0">
                <a:solidFill>
                  <a:srgbClr val="E0DDD8"/>
                </a:solidFill>
              </a:rPr>
              <a:pPr algn="l"/>
              <a:t>3</a:t>
            </a:fld>
            <a:endParaRPr lang="en-US" sz="1800" b="1" dirty="0">
              <a:solidFill>
                <a:srgbClr val="E0DDD8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" y="914400"/>
            <a:ext cx="8153400" cy="0"/>
          </a:xfrm>
          <a:prstGeom prst="line">
            <a:avLst/>
          </a:prstGeom>
          <a:ln>
            <a:solidFill>
              <a:srgbClr val="71685A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12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3F0C76"/>
                </a:solidFill>
                <a:latin typeface="+mn-lt"/>
                <a:ea typeface="Verdana" pitchFamily="34" charset="0"/>
                <a:cs typeface="Verdana" pitchFamily="34" charset="0"/>
              </a:rPr>
              <a:t>Types of Research Articles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Meta-Analysis Articles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Combination of multiple experimental results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dirty="0"/>
              <a:t>Commonly from different groups/labs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Secondary data analysis to find trends</a:t>
            </a:r>
          </a:p>
          <a:p>
            <a:pPr marL="1314450" lvl="2" indent="-514350">
              <a:buFont typeface="+mj-lt"/>
              <a:buAutoNum type="romanLcPeriod"/>
            </a:pPr>
            <a:endParaRPr lang="en-US" dirty="0"/>
          </a:p>
        </p:txBody>
      </p:sp>
      <p:sp>
        <p:nvSpPr>
          <p:cNvPr id="16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8382000" y="55292"/>
            <a:ext cx="533400" cy="365125"/>
          </a:xfrm>
        </p:spPr>
        <p:txBody>
          <a:bodyPr/>
          <a:lstStyle/>
          <a:p>
            <a:pPr algn="l"/>
            <a:fld id="{BDF92B77-AF20-4164-B6C2-1B30178E304D}" type="slidenum">
              <a:rPr lang="en-US" sz="1800" b="1" smtClean="0">
                <a:solidFill>
                  <a:srgbClr val="E0DDD8"/>
                </a:solidFill>
              </a:rPr>
              <a:pPr algn="l"/>
              <a:t>4</a:t>
            </a:fld>
            <a:endParaRPr lang="en-US" sz="1800" b="1" dirty="0">
              <a:solidFill>
                <a:srgbClr val="E0DDD8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" y="914400"/>
            <a:ext cx="8153400" cy="0"/>
          </a:xfrm>
          <a:prstGeom prst="line">
            <a:avLst/>
          </a:prstGeom>
          <a:ln>
            <a:solidFill>
              <a:srgbClr val="71685A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07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3F0C76"/>
                </a:solidFill>
                <a:latin typeface="+mn-lt"/>
                <a:ea typeface="Verdana" pitchFamily="34" charset="0"/>
                <a:cs typeface="Verdana" pitchFamily="34" charset="0"/>
              </a:rPr>
              <a:t>3. Review 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/>
          </a:bodyPr>
          <a:lstStyle/>
          <a:p>
            <a:pPr marL="457200" indent="-457200"/>
            <a:r>
              <a:rPr lang="en-US" dirty="0"/>
              <a:t>Summary of research data from a particular topic</a:t>
            </a:r>
          </a:p>
          <a:p>
            <a:pPr marL="1257300" lvl="2" indent="-457200">
              <a:spcAft>
                <a:spcPts val="1200"/>
              </a:spcAft>
            </a:pPr>
            <a:r>
              <a:rPr lang="en-US" dirty="0"/>
              <a:t>Scientific communication analyzing others’ experiments</a:t>
            </a:r>
          </a:p>
          <a:p>
            <a:pPr marL="457200" indent="-457200">
              <a:spcAft>
                <a:spcPts val="1200"/>
              </a:spcAft>
            </a:pPr>
            <a:r>
              <a:rPr lang="en-US" dirty="0"/>
              <a:t>Meant to provide reader general overview of “state-of-the-field”</a:t>
            </a:r>
          </a:p>
          <a:p>
            <a:pPr marL="457200" indent="-457200">
              <a:spcAft>
                <a:spcPts val="1200"/>
              </a:spcAft>
            </a:pPr>
            <a:r>
              <a:rPr lang="en-US" dirty="0"/>
              <a:t>Can serve as starting point for exploring literature </a:t>
            </a:r>
          </a:p>
          <a:p>
            <a:pPr marL="457200" indent="-457200">
              <a:spcAft>
                <a:spcPts val="1200"/>
              </a:spcAft>
            </a:pPr>
            <a:r>
              <a:rPr lang="en-US" dirty="0"/>
              <a:t>Meant to give big picture of research area, may exclude some details</a:t>
            </a:r>
          </a:p>
          <a:p>
            <a:pPr lvl="1" indent="-342900"/>
            <a:endParaRPr lang="en-US" dirty="0"/>
          </a:p>
        </p:txBody>
      </p:sp>
      <p:sp>
        <p:nvSpPr>
          <p:cNvPr id="16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8382000" y="55292"/>
            <a:ext cx="533400" cy="365125"/>
          </a:xfrm>
        </p:spPr>
        <p:txBody>
          <a:bodyPr/>
          <a:lstStyle/>
          <a:p>
            <a:pPr algn="l"/>
            <a:fld id="{BDF92B77-AF20-4164-B6C2-1B30178E304D}" type="slidenum">
              <a:rPr lang="en-US" sz="1800" b="1" smtClean="0">
                <a:solidFill>
                  <a:srgbClr val="E0DDD8"/>
                </a:solidFill>
              </a:rPr>
              <a:pPr algn="l"/>
              <a:t>5</a:t>
            </a:fld>
            <a:endParaRPr lang="en-US" sz="1800" b="1" dirty="0">
              <a:solidFill>
                <a:srgbClr val="E0DDD8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" y="914400"/>
            <a:ext cx="8153400" cy="0"/>
          </a:xfrm>
          <a:prstGeom prst="line">
            <a:avLst/>
          </a:prstGeom>
          <a:ln>
            <a:solidFill>
              <a:srgbClr val="71685A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707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3F0C76"/>
                </a:solidFill>
                <a:latin typeface="+mn-lt"/>
                <a:ea typeface="Verdana" pitchFamily="34" charset="0"/>
                <a:cs typeface="Verdana" pitchFamily="34" charset="0"/>
              </a:rPr>
              <a:t>Components of Review 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dirty="0"/>
              <a:t>Generally consist of:</a:t>
            </a:r>
          </a:p>
          <a:p>
            <a:pPr marL="1257300" lvl="2" indent="-457200"/>
            <a:r>
              <a:rPr lang="en-US" dirty="0"/>
              <a:t>Abstract</a:t>
            </a:r>
          </a:p>
          <a:p>
            <a:pPr marL="1257300" lvl="2" indent="-457200"/>
            <a:r>
              <a:rPr lang="en-US" dirty="0"/>
              <a:t>Introduction including statement of purpose</a:t>
            </a:r>
          </a:p>
          <a:p>
            <a:pPr marL="1257300" lvl="2" indent="-457200"/>
            <a:r>
              <a:rPr lang="en-US" dirty="0"/>
              <a:t>Relevance of particular research area</a:t>
            </a:r>
          </a:p>
          <a:p>
            <a:pPr marL="1257300" lvl="2" indent="-457200"/>
            <a:r>
              <a:rPr lang="en-US" dirty="0"/>
              <a:t>Breakdown of specific research questions</a:t>
            </a:r>
          </a:p>
          <a:p>
            <a:pPr marL="1257300" lvl="2" indent="-457200"/>
            <a:r>
              <a:rPr lang="en-US" dirty="0"/>
              <a:t>Figures that are examples of representative work</a:t>
            </a:r>
          </a:p>
          <a:p>
            <a:pPr marL="1257300" lvl="2" indent="-457200"/>
            <a:r>
              <a:rPr lang="en-US" dirty="0"/>
              <a:t>Discussion/future directions of research area</a:t>
            </a:r>
          </a:p>
          <a:p>
            <a:pPr marL="1257300" lvl="2" indent="-457200"/>
            <a:r>
              <a:rPr lang="en-US" dirty="0"/>
              <a:t>References </a:t>
            </a:r>
          </a:p>
          <a:p>
            <a:pPr lvl="1" indent="-342900"/>
            <a:endParaRPr lang="en-US" dirty="0"/>
          </a:p>
        </p:txBody>
      </p:sp>
      <p:sp>
        <p:nvSpPr>
          <p:cNvPr id="16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8382000" y="55292"/>
            <a:ext cx="533400" cy="365125"/>
          </a:xfrm>
        </p:spPr>
        <p:txBody>
          <a:bodyPr/>
          <a:lstStyle/>
          <a:p>
            <a:pPr algn="l"/>
            <a:fld id="{BDF92B77-AF20-4164-B6C2-1B30178E304D}" type="slidenum">
              <a:rPr lang="en-US" sz="1800" b="1" smtClean="0">
                <a:solidFill>
                  <a:srgbClr val="E0DDD8"/>
                </a:solidFill>
              </a:rPr>
              <a:pPr algn="l"/>
              <a:t>6</a:t>
            </a:fld>
            <a:endParaRPr lang="en-US" sz="1800" b="1" dirty="0">
              <a:solidFill>
                <a:srgbClr val="E0DDD8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" y="914400"/>
            <a:ext cx="8153400" cy="0"/>
          </a:xfrm>
          <a:prstGeom prst="line">
            <a:avLst/>
          </a:prstGeom>
          <a:ln>
            <a:solidFill>
              <a:srgbClr val="71685A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413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3F0C76"/>
                </a:solidFill>
                <a:latin typeface="+mn-lt"/>
                <a:ea typeface="Verdana" pitchFamily="34" charset="0"/>
                <a:cs typeface="Verdana" pitchFamily="34" charset="0"/>
              </a:rPr>
              <a:t>Why do we need Reviews?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Reviews help us to avoid having to reinvent the wheel</a:t>
            </a:r>
          </a:p>
          <a:p>
            <a:r>
              <a:rPr lang="en-US" dirty="0"/>
              <a:t>Can be used as a map through many experimental articles that can be found on a subject</a:t>
            </a:r>
          </a:p>
          <a:p>
            <a:r>
              <a:rPr lang="en-US" dirty="0"/>
              <a:t>Help point to “holes” in the literature—areas for improvement</a:t>
            </a:r>
          </a:p>
        </p:txBody>
      </p:sp>
      <p:sp>
        <p:nvSpPr>
          <p:cNvPr id="16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8382000" y="55292"/>
            <a:ext cx="533400" cy="365125"/>
          </a:xfrm>
        </p:spPr>
        <p:txBody>
          <a:bodyPr/>
          <a:lstStyle/>
          <a:p>
            <a:pPr algn="l"/>
            <a:fld id="{BDF92B77-AF20-4164-B6C2-1B30178E304D}" type="slidenum">
              <a:rPr lang="en-US" sz="1800" b="1" smtClean="0">
                <a:solidFill>
                  <a:srgbClr val="E0DDD8"/>
                </a:solidFill>
              </a:rPr>
              <a:pPr algn="l"/>
              <a:t>7</a:t>
            </a:fld>
            <a:endParaRPr lang="en-US" sz="1800" b="1" dirty="0">
              <a:solidFill>
                <a:srgbClr val="E0DDD8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" y="914400"/>
            <a:ext cx="8153400" cy="0"/>
          </a:xfrm>
          <a:prstGeom prst="line">
            <a:avLst/>
          </a:prstGeom>
          <a:ln>
            <a:solidFill>
              <a:srgbClr val="71685A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06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3F0C76"/>
                </a:solidFill>
                <a:latin typeface="+mn-lt"/>
                <a:ea typeface="Verdana" pitchFamily="34" charset="0"/>
                <a:cs typeface="Verdana" pitchFamily="34" charset="0"/>
              </a:rPr>
              <a:t>Acknowledgments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funding sources and individuals who may not have contributed as authors but did contribute</a:t>
            </a:r>
          </a:p>
          <a:p>
            <a:r>
              <a:rPr lang="en-US" dirty="0"/>
              <a:t>Acknowledge potential conflicts of interest</a:t>
            </a:r>
          </a:p>
          <a:p>
            <a:r>
              <a:rPr lang="en-US" dirty="0"/>
              <a:t>References critical because link all data behind review</a:t>
            </a:r>
          </a:p>
          <a:p>
            <a:pPr lvl="2"/>
            <a:r>
              <a:rPr lang="en-US" dirty="0"/>
              <a:t>Should include author information, article title, journal title, and year of publication</a:t>
            </a:r>
          </a:p>
        </p:txBody>
      </p:sp>
      <p:sp>
        <p:nvSpPr>
          <p:cNvPr id="16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8382000" y="55292"/>
            <a:ext cx="533400" cy="365125"/>
          </a:xfrm>
        </p:spPr>
        <p:txBody>
          <a:bodyPr/>
          <a:lstStyle/>
          <a:p>
            <a:pPr algn="l"/>
            <a:fld id="{BDF92B77-AF20-4164-B6C2-1B30178E304D}" type="slidenum">
              <a:rPr lang="en-US" sz="1800" b="1" smtClean="0">
                <a:solidFill>
                  <a:srgbClr val="E0DDD8"/>
                </a:solidFill>
              </a:rPr>
              <a:pPr algn="l"/>
              <a:t>8</a:t>
            </a:fld>
            <a:endParaRPr lang="en-US" sz="1800" b="1" dirty="0">
              <a:solidFill>
                <a:srgbClr val="E0DDD8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" y="914400"/>
            <a:ext cx="8153400" cy="0"/>
          </a:xfrm>
          <a:prstGeom prst="line">
            <a:avLst/>
          </a:prstGeom>
          <a:ln>
            <a:solidFill>
              <a:srgbClr val="71685A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718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5E0EB-CDA1-4350-AD63-8E8E9ECD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Research Articles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F5B045-AB7C-4FF9-837D-9A931231F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1142999"/>
            <a:ext cx="8969524" cy="476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2418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71685A"/>
      </a:dk2>
      <a:lt2>
        <a:srgbClr val="FF7B21"/>
      </a:lt2>
      <a:accent1>
        <a:srgbClr val="3F0C76"/>
      </a:accent1>
      <a:accent2>
        <a:srgbClr val="71685A"/>
      </a:accent2>
      <a:accent3>
        <a:srgbClr val="FF7B21"/>
      </a:accent3>
      <a:accent4>
        <a:srgbClr val="5B9DFF"/>
      </a:accent4>
      <a:accent5>
        <a:srgbClr val="C5C0B7"/>
      </a:accent5>
      <a:accent6>
        <a:srgbClr val="3F0C76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265</Words>
  <Application>Microsoft Office PowerPoint</Application>
  <PresentationFormat>On-screen Show (4:3)</PresentationFormat>
  <Paragraphs>58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1_Office Theme</vt:lpstr>
      <vt:lpstr>REM Different Types of Research Articles  </vt:lpstr>
      <vt:lpstr>Types of Research Articles </vt:lpstr>
      <vt:lpstr>Types of Research Articles </vt:lpstr>
      <vt:lpstr>Types of Research Articles </vt:lpstr>
      <vt:lpstr>3. Review Articles</vt:lpstr>
      <vt:lpstr>Components of Review Articles</vt:lpstr>
      <vt:lpstr>Why do we need Reviews?</vt:lpstr>
      <vt:lpstr>Acknowledgments and References</vt:lpstr>
      <vt:lpstr>Sources of Research Articles</vt:lpstr>
    </vt:vector>
  </TitlesOfParts>
  <Company>Clemson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Qualifying Exam Trauma Fracture Test System</dc:title>
  <dc:creator>Olsen</dc:creator>
  <cp:lastModifiedBy>Tim Burg</cp:lastModifiedBy>
  <cp:revision>19</cp:revision>
  <dcterms:created xsi:type="dcterms:W3CDTF">2013-09-11T11:48:19Z</dcterms:created>
  <dcterms:modified xsi:type="dcterms:W3CDTF">2018-07-06T19:36:02Z</dcterms:modified>
</cp:coreProperties>
</file>