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9" r:id="rId3"/>
    <p:sldId id="270" r:id="rId4"/>
    <p:sldId id="271" r:id="rId5"/>
    <p:sldId id="303" r:id="rId6"/>
    <p:sldId id="274" r:id="rId7"/>
    <p:sldId id="275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88" r:id="rId16"/>
    <p:sldId id="289" r:id="rId17"/>
    <p:sldId id="302" r:id="rId18"/>
    <p:sldId id="294" r:id="rId19"/>
    <p:sldId id="295" r:id="rId20"/>
    <p:sldId id="296" r:id="rId21"/>
    <p:sldId id="297" r:id="rId22"/>
    <p:sldId id="299" r:id="rId23"/>
    <p:sldId id="300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0" d="100"/>
          <a:sy n="60" d="100"/>
        </p:scale>
        <p:origin x="1458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F1AC1-1324-4410-8100-96EC5948947A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85AB9-ADF8-4CE4-B241-819EAD44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5AB9-ADF8-4CE4-B241-819EAD440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5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6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4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3660-CBE2-4B08-A641-05B8C51A367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4699160-D332-4CA3-B4FA-6999305261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43600"/>
            <a:ext cx="9144000" cy="1036410"/>
          </a:xfrm>
          <a:prstGeom prst="rect">
            <a:avLst/>
          </a:prstGeom>
        </p:spPr>
      </p:pic>
      <p:sp>
        <p:nvSpPr>
          <p:cNvPr id="62" name="Round Single Corner Rectangle 28">
            <a:extLst>
              <a:ext uri="{FF2B5EF4-FFF2-40B4-BE49-F238E27FC236}">
                <a16:creationId xmlns:a16="http://schemas.microsoft.com/office/drawing/2014/main" id="{BA6857C1-A435-428F-BDD2-899C64628979}"/>
              </a:ext>
            </a:extLst>
          </p:cNvPr>
          <p:cNvSpPr/>
          <p:nvPr userDrawn="1"/>
        </p:nvSpPr>
        <p:spPr>
          <a:xfrm rot="10800000">
            <a:off x="8382000" y="-1"/>
            <a:ext cx="762000" cy="457200"/>
          </a:xfrm>
          <a:prstGeom prst="round1Rect">
            <a:avLst>
              <a:gd name="adj" fmla="val 50000"/>
            </a:avLst>
          </a:prstGeom>
          <a:solidFill>
            <a:srgbClr val="71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lide Number Placeholder 27">
            <a:extLst>
              <a:ext uri="{FF2B5EF4-FFF2-40B4-BE49-F238E27FC236}">
                <a16:creationId xmlns:a16="http://schemas.microsoft.com/office/drawing/2014/main" id="{BECE338E-705D-493B-A942-F7916B58A97F}"/>
              </a:ext>
            </a:extLst>
          </p:cNvPr>
          <p:cNvSpPr txBox="1">
            <a:spLocks/>
          </p:cNvSpPr>
          <p:nvPr userDrawn="1"/>
        </p:nvSpPr>
        <p:spPr>
          <a:xfrm>
            <a:off x="8382000" y="55292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92B77-AF20-4164-B6C2-1B30178E304D}" type="slidenum">
              <a:rPr lang="en-US" b="1" smtClean="0">
                <a:solidFill>
                  <a:srgbClr val="E0DDD8"/>
                </a:solidFill>
              </a:rPr>
              <a:pPr/>
              <a:t>‹#›</a:t>
            </a:fld>
            <a:endParaRPr lang="en-US" b="1" dirty="0">
              <a:solidFill>
                <a:srgbClr val="E0DD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7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qpoint.info/re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burg@uga.ed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3F0C76"/>
                </a:solidFill>
              </a:rPr>
              <a:t>REM</a:t>
            </a:r>
            <a:br>
              <a:rPr lang="en-US" dirty="0">
                <a:solidFill>
                  <a:srgbClr val="3F0C76"/>
                </a:solidFill>
              </a:rPr>
            </a:br>
            <a:r>
              <a:rPr lang="en-US" sz="4900" b="1" spc="-150" dirty="0">
                <a:solidFill>
                  <a:srgbClr val="3F0C76"/>
                </a:solidFill>
              </a:rPr>
              <a:t>Email and Social Media Etiquette</a:t>
            </a:r>
            <a:br>
              <a:rPr lang="en-US" spc="-150" dirty="0">
                <a:solidFill>
                  <a:srgbClr val="3F0C76"/>
                </a:solidFill>
              </a:rPr>
            </a:br>
            <a:r>
              <a:rPr lang="en-US" dirty="0">
                <a:solidFill>
                  <a:srgbClr val="3F0C76"/>
                </a:solidFill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6400800" cy="1524000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9B9181"/>
                </a:solidFill>
              </a:rPr>
              <a:t>Created under NSF Grant: EAGER CBET 1451319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hlinkClick r:id="rId2"/>
              </a:rPr>
              <a:t>http://eqpoint.info/rem</a:t>
            </a:r>
            <a:endParaRPr lang="en-US" sz="1800" dirty="0"/>
          </a:p>
          <a:p>
            <a:pPr algn="l">
              <a:spcBef>
                <a:spcPts val="0"/>
              </a:spcBef>
            </a:pPr>
            <a:endParaRPr lang="en-US" sz="1800" dirty="0"/>
          </a:p>
          <a:p>
            <a:pPr algn="l">
              <a:spcBef>
                <a:spcPts val="0"/>
              </a:spcBef>
            </a:pPr>
            <a:r>
              <a:rPr lang="en-US" sz="1800" dirty="0"/>
              <a:t>Karen J. L. Burg, Ph.D.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kburg@uga.edu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University of Georgia</a:t>
            </a:r>
          </a:p>
          <a:p>
            <a:pPr algn="l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3048000"/>
            <a:ext cx="7747363" cy="0"/>
          </a:xfrm>
          <a:prstGeom prst="line">
            <a:avLst/>
          </a:prstGeom>
          <a:ln>
            <a:solidFill>
              <a:srgbClr val="71685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90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EADF072-2DAB-493A-89CC-3622C599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Email Structure - Front Matter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CD82981-A525-497C-9CE2-006B74AFC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Your Email is judged before it is read</a:t>
            </a:r>
          </a:p>
          <a:p>
            <a:r>
              <a:rPr lang="en-US" altLang="en-US"/>
              <a:t>“To”: are the right people included?</a:t>
            </a:r>
          </a:p>
          <a:p>
            <a:pPr lvl="1"/>
            <a:r>
              <a:rPr lang="en-US" altLang="en-US"/>
              <a:t>Recipients will assume that someone else will respond if they see a big list</a:t>
            </a:r>
          </a:p>
          <a:p>
            <a:pPr lvl="1"/>
            <a:r>
              <a:rPr lang="en-US" altLang="en-US"/>
              <a:t>Should be directed to the decision makers and stake holders</a:t>
            </a:r>
          </a:p>
          <a:p>
            <a:r>
              <a:rPr lang="en-US" altLang="en-US"/>
              <a:t>“CC” and “BCC”</a:t>
            </a:r>
          </a:p>
          <a:p>
            <a:pPr lvl="1"/>
            <a:r>
              <a:rPr lang="en-US" altLang="en-US"/>
              <a:t>BCC’s can become public</a:t>
            </a:r>
          </a:p>
          <a:p>
            <a:pPr lvl="1"/>
            <a:r>
              <a:rPr lang="en-US" altLang="en-US"/>
              <a:t>CC does not imply action needed, implies fyi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73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7E65C2A-A22F-4BA8-A8D2-647A5513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Email Structure - Front Matter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47FC6FC3-AD38-4C60-B406-D67C18E27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Subject should reflect purpose</a:t>
            </a:r>
          </a:p>
          <a:p>
            <a:r>
              <a:rPr lang="en-US" altLang="en-US" dirty="0"/>
              <a:t>Subject should entice recipient to read. Use meaningful subject as “hook”</a:t>
            </a:r>
          </a:p>
          <a:p>
            <a:r>
              <a:rPr lang="en-US" altLang="en-US" dirty="0"/>
              <a:t>Subject should be search friendly</a:t>
            </a:r>
          </a:p>
        </p:txBody>
      </p:sp>
      <p:sp>
        <p:nvSpPr>
          <p:cNvPr id="38916" name="TextBox 4">
            <a:extLst>
              <a:ext uri="{FF2B5EF4-FFF2-40B4-BE49-F238E27FC236}">
                <a16:creationId xmlns:a16="http://schemas.microsoft.com/office/drawing/2014/main" id="{B5DE544F-E34A-4CCD-A18F-42EE99C6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71988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sz="2400" dirty="0"/>
              <a:t>“Our supply chain problem”</a:t>
            </a:r>
          </a:p>
          <a:p>
            <a:pPr lvl="1"/>
            <a:r>
              <a:rPr lang="en-US" altLang="en-US" sz="2400" dirty="0"/>
              <a:t>   or</a:t>
            </a:r>
          </a:p>
          <a:p>
            <a:pPr lvl="1"/>
            <a:r>
              <a:rPr lang="en-US" altLang="en-US" sz="2400" dirty="0"/>
              <a:t>“Proposal to solve supply chain problem”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19570A8D-0A4A-4DE1-8BE0-7B9D1B0F9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37434"/>
            <a:ext cx="551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Which would you read?</a:t>
            </a:r>
          </a:p>
        </p:txBody>
      </p:sp>
      <p:sp>
        <p:nvSpPr>
          <p:cNvPr id="38918" name="TextBox 6">
            <a:extLst>
              <a:ext uri="{FF2B5EF4-FFF2-40B4-BE49-F238E27FC236}">
                <a16:creationId xmlns:a16="http://schemas.microsoft.com/office/drawing/2014/main" id="{80F3BFF3-8501-4D15-847B-77F1E8FC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07159"/>
            <a:ext cx="2519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http://pcs.ieee.org/six-tips-for-effective-e-mail/</a:t>
            </a:r>
          </a:p>
        </p:txBody>
      </p:sp>
    </p:spTree>
    <p:extLst>
      <p:ext uri="{BB962C8B-B14F-4D97-AF65-F5344CB8AC3E}">
        <p14:creationId xmlns:p14="http://schemas.microsoft.com/office/powerpoint/2010/main" val="240324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58C1106-6C45-4343-B44B-51489EAC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Email Structure - General Content Rules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4B2B3BEB-772C-44C4-9226-E020051E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action are you requesting? What do you want to result from your email?</a:t>
            </a:r>
          </a:p>
          <a:p>
            <a:r>
              <a:rPr lang="en-US" altLang="en-US" dirty="0"/>
              <a:t>Most people will only read the first paragraph. </a:t>
            </a:r>
          </a:p>
          <a:p>
            <a:pPr lvl="1"/>
            <a:r>
              <a:rPr lang="en-US" altLang="en-US" dirty="0"/>
              <a:t>three paragraphs is maximum recommended email</a:t>
            </a:r>
          </a:p>
        </p:txBody>
      </p:sp>
    </p:spTree>
    <p:extLst>
      <p:ext uri="{BB962C8B-B14F-4D97-AF65-F5344CB8AC3E}">
        <p14:creationId xmlns:p14="http://schemas.microsoft.com/office/powerpoint/2010/main" val="192634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1B3184-287A-48B9-AB21-98B153B6E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Email Structure - General Content Rules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0C5EE24-E80E-407A-92A6-9944B3C49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Define a specific course of action</a:t>
            </a:r>
          </a:p>
          <a:p>
            <a:pPr lvl="1"/>
            <a:r>
              <a:rPr lang="en-US" altLang="en-US" dirty="0"/>
              <a:t>Please respond</a:t>
            </a:r>
          </a:p>
          <a:p>
            <a:pPr lvl="1"/>
            <a:r>
              <a:rPr lang="en-US" altLang="en-US" dirty="0"/>
              <a:t>Please forward to…</a:t>
            </a:r>
          </a:p>
          <a:p>
            <a:pPr lvl="1"/>
            <a:r>
              <a:rPr lang="en-US" altLang="en-US" dirty="0"/>
              <a:t>Please confirm when complete</a:t>
            </a:r>
          </a:p>
          <a:p>
            <a:r>
              <a:rPr lang="en-US" altLang="en-US" dirty="0"/>
              <a:t>Avoid abbreviations (u, 2), emoticons</a:t>
            </a:r>
          </a:p>
          <a:p>
            <a:r>
              <a:rPr lang="en-US" dirty="0"/>
              <a:t>Reserve “hey” for friends and informal communication</a:t>
            </a:r>
          </a:p>
          <a:p>
            <a:r>
              <a:rPr lang="en-US" dirty="0"/>
              <a:t>Use appropriate titles </a:t>
            </a:r>
          </a:p>
          <a:p>
            <a:pPr lvl="1"/>
            <a:r>
              <a:rPr lang="en-US" dirty="0"/>
              <a:t>Err on side of caution (Dr., not Ms.)</a:t>
            </a:r>
          </a:p>
          <a:p>
            <a:r>
              <a:rPr lang="en-US" dirty="0"/>
              <a:t>Be succinct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07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8B4FF4D-9652-43AB-B1E0-FBAF1795D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Email Structure - General Content Rules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987A9F2-2E85-4DEF-BAF2-EDF1064AA7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Review and think before you send</a:t>
            </a:r>
          </a:p>
          <a:p>
            <a:r>
              <a:rPr lang="en-US" dirty="0"/>
              <a:t>Spell check</a:t>
            </a:r>
          </a:p>
          <a:p>
            <a:pPr lvl="1"/>
            <a:r>
              <a:rPr lang="en-US" dirty="0"/>
              <a:t>the “curtesy” email</a:t>
            </a:r>
          </a:p>
          <a:p>
            <a:r>
              <a:rPr lang="en-US" dirty="0"/>
              <a:t>Humor can offend, avoid forwarding jokes</a:t>
            </a:r>
          </a:p>
          <a:p>
            <a:pPr lvl="1"/>
            <a:r>
              <a:rPr lang="en-US" dirty="0"/>
              <a:t>Forwarded mail becomes associated with your name.</a:t>
            </a:r>
          </a:p>
          <a:p>
            <a:r>
              <a:rPr lang="en-US" dirty="0"/>
              <a:t>Ask yourself, “would I mind if this was accessible to all on yahoo?” </a:t>
            </a:r>
          </a:p>
          <a:p>
            <a:pPr lvl="1"/>
            <a:r>
              <a:rPr lang="en-US" altLang="en-US" dirty="0"/>
              <a:t>Professor offers tobacco company to place pro-smoking articles in the press (for a fee).  Email to tobacco company leaked.  Professor’s morals and values called into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E3C2295B-9594-4A6B-9E3A-600801D7A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54305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15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A871138-7E25-41C8-8CB3-1081FD4ED5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Email Structure - Footer</a:t>
            </a:r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90F39C1B-D04C-46FE-8EA6-A9564548DE3F}"/>
              </a:ext>
            </a:extLst>
          </p:cNvPr>
          <p:cNvSpPr/>
          <p:nvPr/>
        </p:nvSpPr>
        <p:spPr>
          <a:xfrm>
            <a:off x="5646751" y="3916998"/>
            <a:ext cx="2200275" cy="696913"/>
          </a:xfrm>
          <a:prstGeom prst="borderCallout1">
            <a:avLst>
              <a:gd name="adj1" fmla="val 47377"/>
              <a:gd name="adj2" fmla="val -777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083BF16F-8F72-4C43-8E85-34C62101365E}"/>
              </a:ext>
            </a:extLst>
          </p:cNvPr>
          <p:cNvSpPr/>
          <p:nvPr/>
        </p:nvSpPr>
        <p:spPr>
          <a:xfrm>
            <a:off x="5603889" y="1843723"/>
            <a:ext cx="2286000" cy="847725"/>
          </a:xfrm>
          <a:prstGeom prst="borderCallout1">
            <a:avLst>
              <a:gd name="adj1" fmla="val 52090"/>
              <a:gd name="adj2" fmla="val -333"/>
              <a:gd name="adj3" fmla="val 75237"/>
              <a:gd name="adj4" fmla="val -354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General credentialing -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who you are</a:t>
            </a:r>
          </a:p>
        </p:txBody>
      </p:sp>
      <p:sp>
        <p:nvSpPr>
          <p:cNvPr id="45062" name="Rectangle 1">
            <a:extLst>
              <a:ext uri="{FF2B5EF4-FFF2-40B4-BE49-F238E27FC236}">
                <a16:creationId xmlns:a16="http://schemas.microsoft.com/office/drawing/2014/main" id="{2C222ACF-11D9-41A8-9B6D-2737A832C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02398"/>
            <a:ext cx="4441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 Burg, Ph.D.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Department of Veterinary Biosciences &amp; Diagnostic Imaging (VBDI)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Director, Office of STEM Education (OSE)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tburg@uga.edu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phone: (864) 506-0673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VBDI Office: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501 DW Brooks Drive, H374 Vet Med 1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of Veterinary Medicine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University of Georgia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Athens, GA 30602-7382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phone: (706) 542-6574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VBDI department office: (706) 542-8310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82712EF-F940-4F6C-B3BE-88B574B7B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Email and Your Advisor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DB802E9B-F386-4C1E-8DE7-6D1E9AC156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Define your mode and communication expectations</a:t>
            </a:r>
          </a:p>
          <a:p>
            <a:pPr lvl="1"/>
            <a:r>
              <a:rPr lang="en-US" altLang="en-US" dirty="0"/>
              <a:t>No 24-7 expectations</a:t>
            </a:r>
          </a:p>
          <a:p>
            <a:r>
              <a:rPr lang="en-US" altLang="en-US" dirty="0"/>
              <a:t>Be responsive, set 24 to 48 </a:t>
            </a:r>
            <a:r>
              <a:rPr lang="en-US" altLang="en-US" dirty="0" err="1"/>
              <a:t>hr</a:t>
            </a:r>
            <a:r>
              <a:rPr lang="en-US" altLang="en-US" dirty="0"/>
              <a:t> turnaround limit</a:t>
            </a:r>
          </a:p>
          <a:p>
            <a:pPr lvl="1"/>
            <a:r>
              <a:rPr lang="en-US" altLang="en-US" dirty="0"/>
              <a:t>Do not substitute email for personal interaction</a:t>
            </a:r>
          </a:p>
          <a:p>
            <a:r>
              <a:rPr lang="en-US" dirty="0"/>
              <a:t>Use to</a:t>
            </a:r>
          </a:p>
          <a:p>
            <a:pPr lvl="2"/>
            <a:r>
              <a:rPr lang="en-US" dirty="0"/>
              <a:t>Clarify expectations</a:t>
            </a:r>
          </a:p>
          <a:p>
            <a:pPr lvl="2"/>
            <a:r>
              <a:rPr lang="en-US" dirty="0"/>
              <a:t>Provide regular updates</a:t>
            </a:r>
          </a:p>
          <a:p>
            <a:pPr lvl="2"/>
            <a:r>
              <a:rPr lang="en-US" dirty="0"/>
              <a:t>Communicate problems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5AF783DE-953D-49E1-BF27-45F55F29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54305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60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Data Lives Forever!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6ECC616B-BF45-47FE-B1E5-94803B3C85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Once It Has Disappeared into the Ether, It Will Stay There Forever - Computer Weekly, 2002</a:t>
            </a:r>
          </a:p>
          <a:p>
            <a:r>
              <a:rPr lang="en-US" altLang="en-US" dirty="0"/>
              <a:t>Assume everyone can see your posts</a:t>
            </a:r>
          </a:p>
        </p:txBody>
      </p:sp>
      <p:pic>
        <p:nvPicPr>
          <p:cNvPr id="59395" name="Picture 7" descr="http://papillontravels.net/Euro2009/Images/nessie%20clip%20art%203.jpg">
            <a:extLst>
              <a:ext uri="{FF2B5EF4-FFF2-40B4-BE49-F238E27FC236}">
                <a16:creationId xmlns:a16="http://schemas.microsoft.com/office/drawing/2014/main" id="{AA81CC29-0D1A-4E33-B710-C46E500F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184238" cy="26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16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6E7069B-5F29-4E2C-9B72-F69A5714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Twitter</a:t>
            </a:r>
            <a:endParaRPr lang="en-US" altLang="en-US" dirty="0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057AB426-F777-4156-B681-BEF6F934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Conner had a job offer from ** on the table. She tweeted: “** just offered me a job! Now I have to weigh a fatty paycheck against the daily commute to ?? and hating the work.”</a:t>
            </a:r>
          </a:p>
          <a:p>
            <a:r>
              <a:rPr lang="en-US" altLang="en-US"/>
              <a:t>Shortly after a response was sent, “... We here at ** are versed in the Web.”</a:t>
            </a:r>
          </a:p>
        </p:txBody>
      </p:sp>
      <p:sp>
        <p:nvSpPr>
          <p:cNvPr id="51204" name="TextBox 3">
            <a:extLst>
              <a:ext uri="{FF2B5EF4-FFF2-40B4-BE49-F238E27FC236}">
                <a16:creationId xmlns:a16="http://schemas.microsoft.com/office/drawing/2014/main" id="{31F285D4-163B-49D0-B348-EF6BE6B6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6483350"/>
            <a:ext cx="43227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http://www.businessinsider.com/twitter-fired-2011-5?op=1#ixzz2bOYybRWF</a:t>
            </a:r>
          </a:p>
        </p:txBody>
      </p:sp>
      <p:sp>
        <p:nvSpPr>
          <p:cNvPr id="51205" name="TextBox 4">
            <a:extLst>
              <a:ext uri="{FF2B5EF4-FFF2-40B4-BE49-F238E27FC236}">
                <a16:creationId xmlns:a16="http://schemas.microsoft.com/office/drawing/2014/main" id="{1126E1B8-A6F5-4454-973A-E6422CC2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" y="5029200"/>
            <a:ext cx="750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What do you think happened?</a:t>
            </a:r>
          </a:p>
        </p:txBody>
      </p:sp>
    </p:spTree>
    <p:extLst>
      <p:ext uri="{BB962C8B-B14F-4D97-AF65-F5344CB8AC3E}">
        <p14:creationId xmlns:p14="http://schemas.microsoft.com/office/powerpoint/2010/main" val="324952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C36B18A-A6CB-4174-BF38-4A3971AE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Facebook</a:t>
            </a:r>
            <a:endParaRPr lang="en-US" altLang="en-US" dirty="0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9BD2BBE9-3B57-4CE9-8B0C-91BA0AD1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Do not talk about your work, advisor, supervisor, employer</a:t>
            </a:r>
          </a:p>
          <a:p>
            <a:r>
              <a:rPr lang="en-US" altLang="en-US" dirty="0"/>
              <a:t>Posts are stored and controlled by social server </a:t>
            </a:r>
          </a:p>
          <a:p>
            <a:r>
              <a:rPr lang="en-US" altLang="en-US" dirty="0"/>
              <a:t>Content is screened by employers</a:t>
            </a:r>
          </a:p>
          <a:p>
            <a:r>
              <a:rPr lang="en-US" altLang="en-US" dirty="0"/>
              <a:t>Post with care – friends can post and re-post</a:t>
            </a:r>
          </a:p>
          <a:p>
            <a:r>
              <a:rPr lang="en-US" altLang="en-US" dirty="0"/>
              <a:t>Monitor privacy settings, but ask…”what would this look like if everyone could read it?”</a:t>
            </a:r>
          </a:p>
        </p:txBody>
      </p:sp>
    </p:spTree>
    <p:extLst>
      <p:ext uri="{BB962C8B-B14F-4D97-AF65-F5344CB8AC3E}">
        <p14:creationId xmlns:p14="http://schemas.microsoft.com/office/powerpoint/2010/main" val="160839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5CDB65E-DE3B-40C2-B6B4-17BF3FF4B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304800"/>
            <a:ext cx="84582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B760F9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200" dirty="0"/>
              <a:t>Outline of Topics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8AFE28-44E6-473D-8AEF-D78F1E3DE4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10588" cy="4525963"/>
          </a:xfrm>
        </p:spPr>
        <p:txBody>
          <a:bodyPr/>
          <a:lstStyle/>
          <a:p>
            <a:pPr marL="371475" indent="-371475" defTabSz="984250" eaLnBrk="1" hangingPunct="1">
              <a:buClr>
                <a:srgbClr val="6600CC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Professionalism</a:t>
            </a:r>
          </a:p>
          <a:p>
            <a:pPr marL="771525" lvl="1" indent="-371475" defTabSz="984250" eaLnBrk="1" hangingPunct="1">
              <a:buClr>
                <a:srgbClr val="6600CC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Communication</a:t>
            </a:r>
          </a:p>
          <a:p>
            <a:pPr marL="371475" indent="-371475" defTabSz="984250" eaLnBrk="1" hangingPunct="1">
              <a:buClr>
                <a:srgbClr val="6600CC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Highlights of Email</a:t>
            </a:r>
          </a:p>
          <a:p>
            <a:pPr marL="371475" indent="-371475" defTabSz="984250" eaLnBrk="1" hangingPunct="1">
              <a:buClr>
                <a:srgbClr val="6600CC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Notes on social media</a:t>
            </a:r>
          </a:p>
          <a:p>
            <a:pPr marL="771525" lvl="1" indent="-371475" defTabSz="984250">
              <a:buClr>
                <a:srgbClr val="6600CC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Twitter -  Who might read this?</a:t>
            </a:r>
          </a:p>
          <a:p>
            <a:pPr marL="771525" lvl="1" indent="-371475" defTabSz="984250">
              <a:buClr>
                <a:srgbClr val="6600CC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Facebook – What should I share?</a:t>
            </a:r>
          </a:p>
          <a:p>
            <a:pPr marL="771525" lvl="1" indent="-371475" defTabSz="984250">
              <a:buClr>
                <a:srgbClr val="6600CC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LinkedIn –  You are always interviewing</a:t>
            </a:r>
          </a:p>
        </p:txBody>
      </p:sp>
    </p:spTree>
    <p:extLst>
      <p:ext uri="{BB962C8B-B14F-4D97-AF65-F5344CB8AC3E}">
        <p14:creationId xmlns:p14="http://schemas.microsoft.com/office/powerpoint/2010/main" val="109601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91705D6-B13B-43EF-8ECF-C81E0FC6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Facebook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62FB-C513-4B76-8431-8E9F9928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wary of providing too much personal information</a:t>
            </a:r>
          </a:p>
          <a:p>
            <a:pPr lvl="1"/>
            <a:r>
              <a:rPr lang="en-US" dirty="0"/>
              <a:t>Company, personal confidentiality</a:t>
            </a:r>
          </a:p>
          <a:p>
            <a:r>
              <a:rPr lang="en-US" dirty="0"/>
              <a:t>Use to your advantage, provide professional content</a:t>
            </a:r>
          </a:p>
          <a:p>
            <a:r>
              <a:rPr lang="en-US" dirty="0"/>
              <a:t>Be selective in profile photos</a:t>
            </a:r>
          </a:p>
          <a:p>
            <a:r>
              <a:rPr lang="en-US" dirty="0"/>
              <a:t>Be discussion wary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1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5799DEA-6132-4516-AD74-82D3451C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Facebook</a:t>
            </a:r>
            <a:endParaRPr lang="en-US" altLang="en-US" dirty="0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0600E51C-4398-48A7-8552-0ECEC881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“Facebook Engineer Fired For Using Facebook Way Too Much At Work”</a:t>
            </a:r>
          </a:p>
          <a:p>
            <a:pPr lvl="1"/>
            <a:r>
              <a:rPr lang="en-US" altLang="en-US" dirty="0"/>
              <a:t>“I called in sick so I could go to the bachelor party and then again the day after, but a groomsman checked me in on Facebook Places and then tagged photos of me.”</a:t>
            </a:r>
          </a:p>
        </p:txBody>
      </p:sp>
      <p:sp>
        <p:nvSpPr>
          <p:cNvPr id="54276" name="TextBox 3">
            <a:extLst>
              <a:ext uri="{FF2B5EF4-FFF2-40B4-BE49-F238E27FC236}">
                <a16:creationId xmlns:a16="http://schemas.microsoft.com/office/drawing/2014/main" id="{12642403-10C9-4A6D-9215-BA514DFE4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6488113"/>
            <a:ext cx="534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http://jamietalbot.com/2011/06/15/facebook-engineer-fired-for-using-facebook-way-too-much-at-work/</a:t>
            </a:r>
          </a:p>
          <a:p>
            <a:endParaRPr lang="en-US" altLang="en-US" sz="900"/>
          </a:p>
        </p:txBody>
      </p:sp>
      <p:sp>
        <p:nvSpPr>
          <p:cNvPr id="54277" name="TextBox 4">
            <a:extLst>
              <a:ext uri="{FF2B5EF4-FFF2-40B4-BE49-F238E27FC236}">
                <a16:creationId xmlns:a16="http://schemas.microsoft.com/office/drawing/2014/main" id="{01890287-81E7-4560-BA59-ABD91310E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051425"/>
            <a:ext cx="9317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You don’t control your online profile!</a:t>
            </a:r>
          </a:p>
        </p:txBody>
      </p:sp>
    </p:spTree>
    <p:extLst>
      <p:ext uri="{BB962C8B-B14F-4D97-AF65-F5344CB8AC3E}">
        <p14:creationId xmlns:p14="http://schemas.microsoft.com/office/powerpoint/2010/main" val="1761793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5CDD668-5CD4-4B63-8692-B3F89230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LinkedIn</a:t>
            </a:r>
            <a:endParaRPr lang="en-US" altLang="en-US" dirty="0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4699931C-D6E9-4055-8C74-E8B4E010D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More than 238 million members </a:t>
            </a:r>
          </a:p>
          <a:p>
            <a:r>
              <a:rPr lang="en-US" altLang="en-US" dirty="0"/>
              <a:t>“Gone are the days of “post and pray’” when recruiters hope that good candidates swim up to the bait; recruiters actively search</a:t>
            </a:r>
          </a:p>
          <a:p>
            <a:r>
              <a:rPr lang="en-US" altLang="en-US" dirty="0"/>
              <a:t>Keep credentials and profile photo up to date</a:t>
            </a:r>
          </a:p>
        </p:txBody>
      </p:sp>
      <p:sp>
        <p:nvSpPr>
          <p:cNvPr id="56324" name="TextBox 3">
            <a:extLst>
              <a:ext uri="{FF2B5EF4-FFF2-40B4-BE49-F238E27FC236}">
                <a16:creationId xmlns:a16="http://schemas.microsoft.com/office/drawing/2014/main" id="{B8D8B9E8-7DB3-4D54-8C21-709E943FE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67" y="5769769"/>
            <a:ext cx="8313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/>
              <a:t>http://www.washingtonpost.com/business/capitalbusiness/linkedin-has-changed-the-way-businesses-hunt-talent/2013/08/04/3470860e-e269-11e2-aef3-339619eab080_story.html</a:t>
            </a:r>
          </a:p>
        </p:txBody>
      </p:sp>
      <p:sp>
        <p:nvSpPr>
          <p:cNvPr id="56325" name="TextBox 4">
            <a:extLst>
              <a:ext uri="{FF2B5EF4-FFF2-40B4-BE49-F238E27FC236}">
                <a16:creationId xmlns:a16="http://schemas.microsoft.com/office/drawing/2014/main" id="{BB51FE11-666B-4137-99B8-89D4DC044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67" y="4306889"/>
            <a:ext cx="84518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You </a:t>
            </a:r>
            <a:r>
              <a:rPr lang="en-US" altLang="en-US" sz="4000" b="1" i="1" dirty="0">
                <a:solidFill>
                  <a:srgbClr val="FF0000"/>
                </a:solidFill>
              </a:rPr>
              <a:t>must use </a:t>
            </a:r>
            <a:r>
              <a:rPr lang="en-US" altLang="en-US" sz="4000" dirty="0"/>
              <a:t>e-tools.</a:t>
            </a:r>
          </a:p>
          <a:p>
            <a:pPr eaLnBrk="1" hangingPunct="1"/>
            <a:r>
              <a:rPr lang="en-US" altLang="en-US" sz="4000" i="1" dirty="0"/>
              <a:t>You must use them </a:t>
            </a:r>
            <a:r>
              <a:rPr lang="en-US" altLang="en-US" sz="4000" b="1" i="1" dirty="0">
                <a:solidFill>
                  <a:srgbClr val="FF3300"/>
                </a:solidFill>
              </a:rPr>
              <a:t>effectively</a:t>
            </a:r>
            <a:r>
              <a:rPr lang="en-US" alt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04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0D313B8-799D-4711-AFF3-DFCAFD7D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Points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76A5-9CB8-40BC-B3B5-24BE8F3F4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what’s affiliated with your name (not necessarily you, but your name)</a:t>
            </a:r>
          </a:p>
          <a:p>
            <a:pPr lvl="1"/>
            <a:r>
              <a:rPr lang="en-US" dirty="0"/>
              <a:t>Credit reports, arrest records, etc.</a:t>
            </a:r>
          </a:p>
          <a:p>
            <a:r>
              <a:rPr lang="en-US" dirty="0"/>
              <a:t>Post may be a permanent reflection of your identity that may never be erased</a:t>
            </a:r>
          </a:p>
          <a:p>
            <a:r>
              <a:rPr lang="en-US" dirty="0"/>
              <a:t>Nothing is really secret</a:t>
            </a:r>
          </a:p>
        </p:txBody>
      </p:sp>
    </p:spTree>
    <p:extLst>
      <p:ext uri="{BB962C8B-B14F-4D97-AF65-F5344CB8AC3E}">
        <p14:creationId xmlns:p14="http://schemas.microsoft.com/office/powerpoint/2010/main" val="329595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9115-E8B1-4844-82E5-A24D6BC7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www.pipl.com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F18A-333A-478C-AE68-292D3AD6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19FB4-F89E-4495-B179-64CE57C84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01000" cy="4233104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DB6147E2-D809-457D-8DF6-32D9C3FD0F2F}"/>
              </a:ext>
            </a:extLst>
          </p:cNvPr>
          <p:cNvSpPr/>
          <p:nvPr/>
        </p:nvSpPr>
        <p:spPr>
          <a:xfrm>
            <a:off x="4953000" y="5105400"/>
            <a:ext cx="228600" cy="2286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3447E-D039-451C-8BDD-6A88AEB1A757}"/>
              </a:ext>
            </a:extLst>
          </p:cNvPr>
          <p:cNvSpPr txBox="1"/>
          <p:nvPr/>
        </p:nvSpPr>
        <p:spPr>
          <a:xfrm>
            <a:off x="5161059" y="5047976"/>
            <a:ext cx="156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Definitely Not!</a:t>
            </a: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B600B716-F5E8-402E-865E-D4B05C8E96A0}"/>
              </a:ext>
            </a:extLst>
          </p:cNvPr>
          <p:cNvSpPr/>
          <p:nvPr/>
        </p:nvSpPr>
        <p:spPr>
          <a:xfrm>
            <a:off x="7162800" y="4648200"/>
            <a:ext cx="286081" cy="250631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928321D0-F471-4808-9DE9-39B7FBD1186A}"/>
              </a:ext>
            </a:extLst>
          </p:cNvPr>
          <p:cNvSpPr/>
          <p:nvPr/>
        </p:nvSpPr>
        <p:spPr>
          <a:xfrm>
            <a:off x="3581400" y="3200400"/>
            <a:ext cx="304800" cy="3048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2A9A688A-1FA4-49DF-9EA9-26A8366AAD45}"/>
              </a:ext>
            </a:extLst>
          </p:cNvPr>
          <p:cNvSpPr/>
          <p:nvPr/>
        </p:nvSpPr>
        <p:spPr>
          <a:xfrm>
            <a:off x="7924800" y="4038600"/>
            <a:ext cx="286081" cy="250631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05D5DD45-0C34-495D-90E2-DF8FD91E951E}"/>
              </a:ext>
            </a:extLst>
          </p:cNvPr>
          <p:cNvSpPr/>
          <p:nvPr/>
        </p:nvSpPr>
        <p:spPr>
          <a:xfrm>
            <a:off x="5638800" y="5508589"/>
            <a:ext cx="228600" cy="2286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FA49A025-DA83-448B-9B27-3C0C5D6D6D21}"/>
              </a:ext>
            </a:extLst>
          </p:cNvPr>
          <p:cNvSpPr/>
          <p:nvPr/>
        </p:nvSpPr>
        <p:spPr>
          <a:xfrm>
            <a:off x="6270122" y="3591921"/>
            <a:ext cx="228600" cy="2286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AB7E80-3660-470D-A555-D00A8F64C66B}"/>
              </a:ext>
            </a:extLst>
          </p:cNvPr>
          <p:cNvSpPr txBox="1"/>
          <p:nvPr/>
        </p:nvSpPr>
        <p:spPr>
          <a:xfrm>
            <a:off x="6498721" y="35052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FE925-5947-4FF7-ADB9-A8CCE259A13F}"/>
              </a:ext>
            </a:extLst>
          </p:cNvPr>
          <p:cNvSpPr txBox="1"/>
          <p:nvPr/>
        </p:nvSpPr>
        <p:spPr>
          <a:xfrm>
            <a:off x="5856798" y="54548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9484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AAEFCFB-ABE1-4D2D-8F50-7CE7CC54FFC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3200" dirty="0"/>
              <a:t>Professionalism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92ED1D3-915A-4F9C-AE80-9B3FB6B22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9088"/>
            <a:ext cx="6629400" cy="4525962"/>
          </a:xfrm>
        </p:spPr>
        <p:txBody>
          <a:bodyPr/>
          <a:lstStyle/>
          <a:p>
            <a:r>
              <a:rPr lang="en-US" altLang="en-US"/>
              <a:t>No one told me I was training to be a professional !</a:t>
            </a:r>
          </a:p>
          <a:p>
            <a:pPr lvl="1"/>
            <a:r>
              <a:rPr lang="en-US" altLang="en-US" sz="2400"/>
              <a:t>I thought if I took the calculus, chemistry, physics, thermodynamics, …, then I would be a good chemical engineer.</a:t>
            </a:r>
          </a:p>
          <a:p>
            <a:pPr lvl="1"/>
            <a:r>
              <a:rPr lang="en-US" altLang="en-US" sz="2400"/>
              <a:t>This is only a portion of what I really needed to know to practice engineering.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FADCB371-F70B-4BF5-A6DF-F1F34BECF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4" b="33038"/>
          <a:stretch>
            <a:fillRect/>
          </a:stretch>
        </p:blipFill>
        <p:spPr bwMode="auto">
          <a:xfrm>
            <a:off x="7113814" y="1589088"/>
            <a:ext cx="1719262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57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Professionalism</a:t>
            </a:r>
            <a:endParaRPr lang="en-US" dirty="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B24D431-376D-4BB1-A8EA-A55DD25D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007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You are training to be a professional</a:t>
            </a:r>
          </a:p>
          <a:p>
            <a:pPr lvl="1"/>
            <a:r>
              <a:rPr lang="en-US" altLang="en-US" dirty="0"/>
              <a:t>“entering a competitive workforce that demands strong </a:t>
            </a:r>
            <a:r>
              <a:rPr lang="en-US" altLang="en-US" u="sng" dirty="0"/>
              <a:t>communication</a:t>
            </a:r>
            <a:r>
              <a:rPr lang="en-US" altLang="en-US" dirty="0"/>
              <a:t>, teamwork, and problem-solving </a:t>
            </a:r>
            <a:r>
              <a:rPr lang="en-US" altLang="en-US" u="sng" dirty="0"/>
              <a:t>skills</a:t>
            </a:r>
            <a:r>
              <a:rPr lang="en-US" altLang="en-US" dirty="0"/>
              <a:t>.”</a:t>
            </a:r>
          </a:p>
          <a:p>
            <a:r>
              <a:rPr lang="en-US" altLang="en-US" dirty="0"/>
              <a:t>Skills must be learned and practiced</a:t>
            </a:r>
          </a:p>
          <a:p>
            <a:pPr lvl="1"/>
            <a:r>
              <a:rPr lang="en-US" altLang="en-US" dirty="0"/>
              <a:t>“recent surveys and reports describe college graduates as deficient in these skills.” </a:t>
            </a:r>
            <a:r>
              <a:rPr lang="en-US" altLang="en-US" dirty="0">
                <a:sym typeface="Wingdings" panose="05000000000000000000" pitchFamily="2" charset="2"/>
              </a:rPr>
              <a:t> need to practice!</a:t>
            </a:r>
            <a:endParaRPr lang="en-US" altLang="en-US" dirty="0"/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4DD0ECE5-25BD-47DA-87C5-DBF235DAA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55834"/>
            <a:ext cx="5907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"Do Bosses Give Extra Credit? Using the Classroom to Model Real-World Work Experiences“, KL Campana, JJ Peterson, College Teaching, 61(2), 2013 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75504873-E133-4767-A303-74B586BF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553" y="4270123"/>
            <a:ext cx="5284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Do you expect to be a tennis player without practice?</a:t>
            </a:r>
          </a:p>
        </p:txBody>
      </p:sp>
      <p:pic>
        <p:nvPicPr>
          <p:cNvPr id="25606" name="Picture 8" descr="http://us.cdn4.123rf.com/168nwm/stefaninahill/stefaninahill1207/stefaninahill120700013/14328330-tennis-player.jpg">
            <a:extLst>
              <a:ext uri="{FF2B5EF4-FFF2-40B4-BE49-F238E27FC236}">
                <a16:creationId xmlns:a16="http://schemas.microsoft.com/office/drawing/2014/main" id="{6D64B230-908C-4144-B9BF-AE342AC7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r="22092"/>
          <a:stretch>
            <a:fillRect/>
          </a:stretch>
        </p:blipFill>
        <p:spPr bwMode="auto">
          <a:xfrm>
            <a:off x="7865127" y="4034022"/>
            <a:ext cx="784935" cy="135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2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2ABF-D1B6-410D-A29A-0AD1F2E0EB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Professionalism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D63D5-4732-46CD-AD5E-6FC2A2AB6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97" b="15466"/>
          <a:stretch/>
        </p:blipFill>
        <p:spPr>
          <a:xfrm>
            <a:off x="457200" y="1143000"/>
            <a:ext cx="8134350" cy="464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6B057-E0EB-406E-AC76-A58F769DB75D}"/>
              </a:ext>
            </a:extLst>
          </p:cNvPr>
          <p:cNvSpPr txBox="1"/>
          <p:nvPr/>
        </p:nvSpPr>
        <p:spPr>
          <a:xfrm>
            <a:off x="914400" y="5486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http://www.pewresearch.org/science/2017/12/08/mixed-messages-about-public-trust-in-science/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86E67A-858D-46DF-B229-D7864F40D298}"/>
              </a:ext>
            </a:extLst>
          </p:cNvPr>
          <p:cNvSpPr/>
          <p:nvPr/>
        </p:nvSpPr>
        <p:spPr>
          <a:xfrm>
            <a:off x="638175" y="1348914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Perception is Someone’s Reality: You Must Manage Their Perception of You</a:t>
            </a:r>
          </a:p>
        </p:txBody>
      </p:sp>
      <p:pic>
        <p:nvPicPr>
          <p:cNvPr id="9" name="Picture 4" descr="http://under30ceo.com/wp-content/uploads/2011/07/Perception1.jpg">
            <a:extLst>
              <a:ext uri="{FF2B5EF4-FFF2-40B4-BE49-F238E27FC236}">
                <a16:creationId xmlns:a16="http://schemas.microsoft.com/office/drawing/2014/main" id="{DB957D5A-F813-4775-A196-D326921C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31" y="2286000"/>
            <a:ext cx="3466137" cy="36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81034B4-969C-42DC-9921-3DB3B3B8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Your Electronic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0DCAD-8039-4EC6-99CF-7D9FDBF28709}"/>
              </a:ext>
            </a:extLst>
          </p:cNvPr>
          <p:cNvSpPr txBox="1"/>
          <p:nvPr/>
        </p:nvSpPr>
        <p:spPr>
          <a:xfrm>
            <a:off x="4630189" y="3633384"/>
            <a:ext cx="2883546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/>
              <a:t>Social Networking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Facebook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LinkedIn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Snapchat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030DF-FC3A-4CFF-BCD4-E7108994A9C7}"/>
              </a:ext>
            </a:extLst>
          </p:cNvPr>
          <p:cNvSpPr txBox="1"/>
          <p:nvPr/>
        </p:nvSpPr>
        <p:spPr>
          <a:xfrm>
            <a:off x="4592782" y="1140394"/>
            <a:ext cx="338945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/>
              <a:t>Communication Tools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4400" b="1" dirty="0"/>
              <a:t>Email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Twitter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Texting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…</a:t>
            </a:r>
          </a:p>
        </p:txBody>
      </p:sp>
      <p:pic>
        <p:nvPicPr>
          <p:cNvPr id="29702" name="Picture 12">
            <a:extLst>
              <a:ext uri="{FF2B5EF4-FFF2-40B4-BE49-F238E27FC236}">
                <a16:creationId xmlns:a16="http://schemas.microsoft.com/office/drawing/2014/main" id="{C6DD16BE-0C0A-423E-A3A6-A4FBBC928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1" y="1300162"/>
            <a:ext cx="426243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74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FA068A1-779B-4A98-9242-0F717C708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Why Business Email?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F09C63C-3BF0-4768-8C4F-6C14AA49B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/>
              <a:t>Convenient</a:t>
            </a:r>
          </a:p>
          <a:p>
            <a:pPr lvl="2"/>
            <a:r>
              <a:rPr lang="en-US" altLang="en-US" dirty="0"/>
              <a:t>Simplifies reviewing and editing of documents</a:t>
            </a:r>
          </a:p>
          <a:p>
            <a:pPr lvl="2"/>
            <a:r>
              <a:rPr lang="en-US" altLang="en-US" dirty="0"/>
              <a:t>Makes some communication more succinct</a:t>
            </a:r>
          </a:p>
          <a:p>
            <a:pPr lvl="2"/>
            <a:r>
              <a:rPr lang="en-US" altLang="en-US" dirty="0"/>
              <a:t>Easy to keep team in the loop</a:t>
            </a:r>
          </a:p>
          <a:p>
            <a:pPr lvl="1"/>
            <a:r>
              <a:rPr lang="en-US" altLang="en-US" dirty="0"/>
              <a:t>Universal</a:t>
            </a:r>
          </a:p>
          <a:p>
            <a:pPr lvl="2"/>
            <a:r>
              <a:rPr lang="en-US" altLang="en-US" dirty="0"/>
              <a:t>Everyone has email</a:t>
            </a:r>
          </a:p>
          <a:p>
            <a:pPr lvl="2"/>
            <a:r>
              <a:rPr lang="en-US" altLang="en-US" dirty="0"/>
              <a:t>Can send an email that anyone can receive</a:t>
            </a:r>
          </a:p>
          <a:p>
            <a:pPr lvl="1"/>
            <a:r>
              <a:rPr lang="en-US" altLang="en-US" dirty="0"/>
              <a:t>Record of communications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85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0186750-2A41-45CA-BC61-28AF8CD8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Myth - Email is “Casual”</a:t>
            </a:r>
            <a:endParaRPr lang="en-US" altLang="en-US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CA72455F-5ACC-4003-AAED-93C6AF405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Email has a business purpose (if it doesn’t, don’t send it at work)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704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DCB36BC-1DED-4DD0-A718-30271D14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Myth - Email is “Casual”</a:t>
            </a:r>
            <a:endParaRPr lang="en-US" altLang="en-US" dirty="0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E6866D1A-6491-4A3B-AE9F-78F832AF8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Email message analysis is an important tool in modern litigation practice</a:t>
            </a:r>
          </a:p>
          <a:p>
            <a:pPr lvl="1"/>
            <a:r>
              <a:rPr lang="en-US" altLang="en-US" dirty="0"/>
              <a:t>Emails can be used to fill in details in a case</a:t>
            </a:r>
          </a:p>
          <a:p>
            <a:r>
              <a:rPr lang="en-US" altLang="en-US" dirty="0"/>
              <a:t>Federal prosecutors brought criminal charges accusing an engineer of deleting text messages related to the blown-out oil well in the Gulf of Mexico</a:t>
            </a:r>
          </a:p>
          <a:p>
            <a:endParaRPr lang="en-US" alt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0EC54F1-D21B-414C-A3D9-C041C83A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638800"/>
            <a:ext cx="4876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/>
              <a:t>http://news.yahoo.com/ex-bp-engineer-arrested-gulf-oil-spill-case-220848201--finance.html</a:t>
            </a:r>
          </a:p>
        </p:txBody>
      </p:sp>
    </p:spTree>
    <p:extLst>
      <p:ext uri="{BB962C8B-B14F-4D97-AF65-F5344CB8AC3E}">
        <p14:creationId xmlns:p14="http://schemas.microsoft.com/office/powerpoint/2010/main" val="329909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1685A"/>
      </a:dk2>
      <a:lt2>
        <a:srgbClr val="FF7B21"/>
      </a:lt2>
      <a:accent1>
        <a:srgbClr val="3F0C76"/>
      </a:accent1>
      <a:accent2>
        <a:srgbClr val="71685A"/>
      </a:accent2>
      <a:accent3>
        <a:srgbClr val="FF7B21"/>
      </a:accent3>
      <a:accent4>
        <a:srgbClr val="5B9DFF"/>
      </a:accent4>
      <a:accent5>
        <a:srgbClr val="C5C0B7"/>
      </a:accent5>
      <a:accent6>
        <a:srgbClr val="3F0C76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1148</Words>
  <Application>Microsoft Office PowerPoint</Application>
  <PresentationFormat>On-screen Show (4:3)</PresentationFormat>
  <Paragraphs>169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REM Email and Social Media Etiquette  </vt:lpstr>
      <vt:lpstr>Outline of Topics</vt:lpstr>
      <vt:lpstr>Professionalism</vt:lpstr>
      <vt:lpstr>Professionalism</vt:lpstr>
      <vt:lpstr>Professionalism</vt:lpstr>
      <vt:lpstr>Your Electronic Image</vt:lpstr>
      <vt:lpstr>Why Business Email?</vt:lpstr>
      <vt:lpstr>Myth - Email is “Casual”</vt:lpstr>
      <vt:lpstr>Myth - Email is “Casual”</vt:lpstr>
      <vt:lpstr>Email Structure - Front Matter</vt:lpstr>
      <vt:lpstr>Email Structure - Front Matter</vt:lpstr>
      <vt:lpstr>Email Structure - General Content Rules</vt:lpstr>
      <vt:lpstr>Email Structure - General Content Rules</vt:lpstr>
      <vt:lpstr>Email Structure - General Content Rules</vt:lpstr>
      <vt:lpstr>Email Structure - Footer</vt:lpstr>
      <vt:lpstr>Email and Your Advisor</vt:lpstr>
      <vt:lpstr>Electronic Data Lives Forever!</vt:lpstr>
      <vt:lpstr>Twitter</vt:lpstr>
      <vt:lpstr>Facebook</vt:lpstr>
      <vt:lpstr>Facebook</vt:lpstr>
      <vt:lpstr>Facebook</vt:lpstr>
      <vt:lpstr>LinkedIn</vt:lpstr>
      <vt:lpstr>General Points</vt:lpstr>
      <vt:lpstr>www.pipl.com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Qualifying Exam Trauma Fracture Test System</dc:title>
  <dc:creator>Olsen</dc:creator>
  <cp:lastModifiedBy>Tim Burg</cp:lastModifiedBy>
  <cp:revision>36</cp:revision>
  <dcterms:created xsi:type="dcterms:W3CDTF">2013-09-11T11:48:19Z</dcterms:created>
  <dcterms:modified xsi:type="dcterms:W3CDTF">2019-09-26T15:49:34Z</dcterms:modified>
</cp:coreProperties>
</file>